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72" r:id="rId6"/>
    <p:sldId id="271" r:id="rId7"/>
    <p:sldId id="258" r:id="rId8"/>
    <p:sldId id="266" r:id="rId9"/>
    <p:sldId id="260" r:id="rId10"/>
    <p:sldId id="273" r:id="rId11"/>
    <p:sldId id="259" r:id="rId12"/>
    <p:sldId id="263" r:id="rId13"/>
    <p:sldId id="264" r:id="rId14"/>
    <p:sldId id="279" r:id="rId15"/>
    <p:sldId id="278" r:id="rId16"/>
    <p:sldId id="276" r:id="rId17"/>
    <p:sldId id="277" r:id="rId18"/>
    <p:sldId id="261" r:id="rId19"/>
    <p:sldId id="280" r:id="rId20"/>
    <p:sldId id="267" r:id="rId21"/>
    <p:sldId id="268" r:id="rId22"/>
    <p:sldId id="270" r:id="rId23"/>
    <p:sldId id="275" r:id="rId24"/>
    <p:sldId id="269" r:id="rId25"/>
    <p:sldId id="281" r:id="rId26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AD416-3ACE-4E85-A4A4-AFB87BF3DC0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PR"/>
        </a:p>
      </dgm:t>
    </dgm:pt>
    <dgm:pt modelId="{90A54F05-A9BF-4D84-B419-8E9CE85CE563}">
      <dgm:prSet phldrT="[Text]"/>
      <dgm:spPr/>
      <dgm:t>
        <a:bodyPr/>
        <a:lstStyle/>
        <a:p>
          <a:r>
            <a:rPr lang="en-US" b="1" err="1">
              <a:solidFill>
                <a:schemeClr val="tx1"/>
              </a:solidFill>
            </a:rPr>
            <a:t>Integración</a:t>
          </a:r>
          <a:r>
            <a:rPr lang="en-US" b="1">
              <a:solidFill>
                <a:schemeClr val="tx1"/>
              </a:solidFill>
            </a:rPr>
            <a:t> de </a:t>
          </a:r>
          <a:r>
            <a:rPr lang="en-US" b="1" err="1">
              <a:solidFill>
                <a:schemeClr val="tx1"/>
              </a:solidFill>
            </a:rPr>
            <a:t>materiales</a:t>
          </a:r>
          <a:r>
            <a:rPr lang="en-US" b="1">
              <a:solidFill>
                <a:schemeClr val="tx1"/>
              </a:solidFill>
            </a:rPr>
            <a:t> a bajo </a:t>
          </a:r>
          <a:r>
            <a:rPr lang="en-US" b="1" err="1">
              <a:solidFill>
                <a:schemeClr val="tx1"/>
              </a:solidFill>
            </a:rPr>
            <a:t>costo</a:t>
          </a:r>
          <a:r>
            <a:rPr lang="en-US" b="1">
              <a:solidFill>
                <a:schemeClr val="tx1"/>
              </a:solidFill>
            </a:rPr>
            <a:t> para </a:t>
          </a:r>
          <a:r>
            <a:rPr lang="en-US" b="1" err="1">
              <a:solidFill>
                <a:schemeClr val="tx1"/>
              </a:solidFill>
            </a:rPr>
            <a:t>hacer</a:t>
          </a:r>
          <a:r>
            <a:rPr lang="en-US" b="1">
              <a:solidFill>
                <a:schemeClr val="tx1"/>
              </a:solidFill>
            </a:rPr>
            <a:t> </a:t>
          </a:r>
          <a:r>
            <a:rPr lang="en-US" b="1" err="1">
              <a:solidFill>
                <a:schemeClr val="tx1"/>
              </a:solidFill>
            </a:rPr>
            <a:t>representaciones</a:t>
          </a:r>
          <a:endParaRPr lang="en-PR" b="1">
            <a:solidFill>
              <a:schemeClr val="tx1"/>
            </a:solidFill>
          </a:endParaRPr>
        </a:p>
      </dgm:t>
    </dgm:pt>
    <dgm:pt modelId="{77B40354-744E-40E0-8878-111352C629C6}" type="parTrans" cxnId="{6CB6D5A4-4C34-48DD-A618-5945A8A1649D}">
      <dgm:prSet/>
      <dgm:spPr/>
      <dgm:t>
        <a:bodyPr/>
        <a:lstStyle/>
        <a:p>
          <a:endParaRPr lang="en-PR"/>
        </a:p>
      </dgm:t>
    </dgm:pt>
    <dgm:pt modelId="{61AF03D3-60E9-4B54-9CED-95DAC5D1974F}" type="sibTrans" cxnId="{6CB6D5A4-4C34-48DD-A618-5945A8A1649D}">
      <dgm:prSet/>
      <dgm:spPr/>
      <dgm:t>
        <a:bodyPr/>
        <a:lstStyle/>
        <a:p>
          <a:endParaRPr lang="en-PR"/>
        </a:p>
      </dgm:t>
    </dgm:pt>
    <dgm:pt modelId="{871A6979-0AE8-4E32-BF00-37968F23D278}">
      <dgm:prSet phldrT="[Text]" custT="1"/>
      <dgm:spPr/>
      <dgm:t>
        <a:bodyPr/>
        <a:lstStyle/>
        <a:p>
          <a:r>
            <a:rPr lang="en-US" sz="2400" b="1" err="1">
              <a:solidFill>
                <a:schemeClr val="tx1"/>
              </a:solidFill>
            </a:rPr>
            <a:t>Herramientas</a:t>
          </a:r>
          <a:r>
            <a:rPr lang="en-US" sz="2400" b="1">
              <a:solidFill>
                <a:schemeClr val="tx1"/>
              </a:solidFill>
            </a:rPr>
            <a:t> </a:t>
          </a:r>
          <a:r>
            <a:rPr lang="en-US" sz="2400" b="1" err="1">
              <a:solidFill>
                <a:schemeClr val="tx1"/>
              </a:solidFill>
            </a:rPr>
            <a:t>tecnológicas</a:t>
          </a:r>
          <a:endParaRPr lang="en-PR" sz="2400" b="1">
            <a:solidFill>
              <a:schemeClr val="tx1"/>
            </a:solidFill>
          </a:endParaRPr>
        </a:p>
      </dgm:t>
    </dgm:pt>
    <dgm:pt modelId="{C13C98C1-B1EB-455F-9FB6-DB6A8125F24D}" type="parTrans" cxnId="{F72615F1-DB0E-4F0E-BC45-EC8D7F4BF2E8}">
      <dgm:prSet/>
      <dgm:spPr/>
      <dgm:t>
        <a:bodyPr/>
        <a:lstStyle/>
        <a:p>
          <a:endParaRPr lang="en-PR"/>
        </a:p>
      </dgm:t>
    </dgm:pt>
    <dgm:pt modelId="{8AC2162E-4AF7-48F6-9394-91E7B637F995}" type="sibTrans" cxnId="{F72615F1-DB0E-4F0E-BC45-EC8D7F4BF2E8}">
      <dgm:prSet/>
      <dgm:spPr/>
      <dgm:t>
        <a:bodyPr/>
        <a:lstStyle/>
        <a:p>
          <a:endParaRPr lang="en-PR"/>
        </a:p>
      </dgm:t>
    </dgm:pt>
    <dgm:pt modelId="{ED322AE1-8174-46BA-8F8E-7BBE06F21050}">
      <dgm:prSet phldrT="[Text]" custT="1"/>
      <dgm:spPr/>
      <dgm:t>
        <a:bodyPr/>
        <a:lstStyle/>
        <a:p>
          <a:r>
            <a:rPr lang="en-US" sz="2400" b="1" err="1">
              <a:solidFill>
                <a:schemeClr val="tx1"/>
              </a:solidFill>
            </a:rPr>
            <a:t>Trabajando</a:t>
          </a:r>
          <a:r>
            <a:rPr lang="en-US" sz="2400" b="1">
              <a:solidFill>
                <a:schemeClr val="tx1"/>
              </a:solidFill>
            </a:rPr>
            <a:t> con los </a:t>
          </a:r>
          <a:r>
            <a:rPr lang="en-US" sz="2400" b="1" err="1">
              <a:solidFill>
                <a:schemeClr val="tx1"/>
              </a:solidFill>
            </a:rPr>
            <a:t>aspectos</a:t>
          </a:r>
          <a:r>
            <a:rPr lang="en-US" sz="2400" b="1">
              <a:solidFill>
                <a:schemeClr val="tx1"/>
              </a:solidFill>
            </a:rPr>
            <a:t> </a:t>
          </a:r>
          <a:r>
            <a:rPr lang="en-US" sz="2400" b="1" err="1">
              <a:solidFill>
                <a:schemeClr val="tx1"/>
              </a:solidFill>
            </a:rPr>
            <a:t>socioemocionales</a:t>
          </a:r>
          <a:r>
            <a:rPr lang="en-US" sz="2400" b="1">
              <a:solidFill>
                <a:schemeClr val="tx1"/>
              </a:solidFill>
            </a:rPr>
            <a:t>  </a:t>
          </a:r>
          <a:endParaRPr lang="en-PR" sz="2400" b="1">
            <a:solidFill>
              <a:schemeClr val="tx1"/>
            </a:solidFill>
          </a:endParaRPr>
        </a:p>
      </dgm:t>
    </dgm:pt>
    <dgm:pt modelId="{23AC78DA-4E73-4F86-B0D5-F6BB00866BFD}" type="parTrans" cxnId="{6B4D418E-D01C-49F1-9BA7-9EF43DCFD8FD}">
      <dgm:prSet/>
      <dgm:spPr/>
      <dgm:t>
        <a:bodyPr/>
        <a:lstStyle/>
        <a:p>
          <a:endParaRPr lang="en-PR"/>
        </a:p>
      </dgm:t>
    </dgm:pt>
    <dgm:pt modelId="{D288B9F5-50A8-46B5-A905-FACBC169EC12}" type="sibTrans" cxnId="{6B4D418E-D01C-49F1-9BA7-9EF43DCFD8FD}">
      <dgm:prSet/>
      <dgm:spPr/>
      <dgm:t>
        <a:bodyPr/>
        <a:lstStyle/>
        <a:p>
          <a:endParaRPr lang="en-PR"/>
        </a:p>
      </dgm:t>
    </dgm:pt>
    <dgm:pt modelId="{D89C705A-A782-4C28-8CD0-CAE9202FFFB3}">
      <dgm:prSet custT="1"/>
      <dgm:spPr/>
      <dgm:t>
        <a:bodyPr/>
        <a:lstStyle/>
        <a:p>
          <a:r>
            <a:rPr lang="en-US" sz="2400" b="1" err="1">
              <a:solidFill>
                <a:schemeClr val="tx1"/>
              </a:solidFill>
            </a:rPr>
            <a:t>Refuerzo</a:t>
          </a:r>
          <a:r>
            <a:rPr lang="en-US" sz="2400" b="1">
              <a:solidFill>
                <a:schemeClr val="tx1"/>
              </a:solidFill>
            </a:rPr>
            <a:t> </a:t>
          </a:r>
          <a:r>
            <a:rPr lang="en-US" sz="2400" b="1" err="1">
              <a:solidFill>
                <a:schemeClr val="tx1"/>
              </a:solidFill>
            </a:rPr>
            <a:t>Académico</a:t>
          </a:r>
          <a:r>
            <a:rPr lang="en-US" sz="2400" b="1">
              <a:solidFill>
                <a:schemeClr val="tx1"/>
              </a:solidFill>
            </a:rPr>
            <a:t> </a:t>
          </a:r>
          <a:r>
            <a:rPr lang="en-US" sz="2400" b="1" err="1">
              <a:solidFill>
                <a:schemeClr val="tx1"/>
              </a:solidFill>
            </a:rPr>
            <a:t>Extendido</a:t>
          </a:r>
          <a:r>
            <a:rPr lang="en-US" sz="2400" b="1">
              <a:solidFill>
                <a:schemeClr val="tx1"/>
              </a:solidFill>
            </a:rPr>
            <a:t> con STEAM</a:t>
          </a:r>
          <a:endParaRPr lang="en-PR" sz="2400" b="1">
            <a:solidFill>
              <a:schemeClr val="tx1"/>
            </a:solidFill>
          </a:endParaRPr>
        </a:p>
      </dgm:t>
    </dgm:pt>
    <dgm:pt modelId="{7C8CAE8E-43F4-4001-A838-61B18CBD5B36}" type="parTrans" cxnId="{8F884172-471B-4B3F-8EB2-4BF3A5DE211B}">
      <dgm:prSet/>
      <dgm:spPr/>
      <dgm:t>
        <a:bodyPr/>
        <a:lstStyle/>
        <a:p>
          <a:endParaRPr lang="en-PR"/>
        </a:p>
      </dgm:t>
    </dgm:pt>
    <dgm:pt modelId="{4B937E81-747E-4E65-97E9-2E971E9C4D8A}" type="sibTrans" cxnId="{8F884172-471B-4B3F-8EB2-4BF3A5DE211B}">
      <dgm:prSet/>
      <dgm:spPr/>
      <dgm:t>
        <a:bodyPr/>
        <a:lstStyle/>
        <a:p>
          <a:endParaRPr lang="en-PR"/>
        </a:p>
      </dgm:t>
    </dgm:pt>
    <dgm:pt modelId="{965FFE99-265B-4C14-A72E-EE8751371659}">
      <dgm:prSet custT="1"/>
      <dgm:spPr/>
      <dgm:t>
        <a:bodyPr/>
        <a:lstStyle/>
        <a:p>
          <a:r>
            <a:rPr lang="en-US" sz="2400" b="1">
              <a:solidFill>
                <a:schemeClr val="tx1"/>
              </a:solidFill>
            </a:rPr>
            <a:t>La </a:t>
          </a:r>
          <a:r>
            <a:rPr lang="en-US" sz="2400" b="1" err="1">
              <a:solidFill>
                <a:schemeClr val="tx1"/>
              </a:solidFill>
            </a:rPr>
            <a:t>comprensión</a:t>
          </a:r>
          <a:r>
            <a:rPr lang="en-US" sz="2400" b="1">
              <a:solidFill>
                <a:schemeClr val="tx1"/>
              </a:solidFill>
            </a:rPr>
            <a:t> </a:t>
          </a:r>
          <a:r>
            <a:rPr lang="en-US" sz="2400" b="1" err="1">
              <a:solidFill>
                <a:schemeClr val="tx1"/>
              </a:solidFill>
            </a:rPr>
            <a:t>lectora</a:t>
          </a:r>
          <a:r>
            <a:rPr lang="en-US" sz="2400" b="1">
              <a:solidFill>
                <a:schemeClr val="tx1"/>
              </a:solidFill>
            </a:rPr>
            <a:t> </a:t>
          </a:r>
          <a:r>
            <a:rPr lang="en-US" sz="2400" b="1" err="1">
              <a:solidFill>
                <a:schemeClr val="tx1"/>
              </a:solidFill>
            </a:rPr>
            <a:t>integrada</a:t>
          </a:r>
          <a:r>
            <a:rPr lang="en-US" sz="2400" b="1">
              <a:solidFill>
                <a:schemeClr val="tx1"/>
              </a:solidFill>
            </a:rPr>
            <a:t> </a:t>
          </a:r>
          <a:r>
            <a:rPr lang="en-US" sz="2400" b="1" err="1">
              <a:solidFill>
                <a:schemeClr val="tx1"/>
              </a:solidFill>
            </a:rPr>
            <a:t>en</a:t>
          </a:r>
          <a:r>
            <a:rPr lang="en-US" sz="2400" b="1">
              <a:solidFill>
                <a:schemeClr val="tx1"/>
              </a:solidFill>
            </a:rPr>
            <a:t> </a:t>
          </a:r>
          <a:r>
            <a:rPr lang="en-US" sz="2400" b="1" err="1">
              <a:solidFill>
                <a:schemeClr val="tx1"/>
              </a:solidFill>
            </a:rPr>
            <a:t>todas</a:t>
          </a:r>
          <a:r>
            <a:rPr lang="en-US" sz="2400" b="1">
              <a:solidFill>
                <a:schemeClr val="tx1"/>
              </a:solidFill>
            </a:rPr>
            <a:t> las </a:t>
          </a:r>
          <a:r>
            <a:rPr lang="en-US" sz="2400" b="1" err="1">
              <a:solidFill>
                <a:schemeClr val="tx1"/>
              </a:solidFill>
            </a:rPr>
            <a:t>materias</a:t>
          </a:r>
          <a:endParaRPr lang="en-PR" sz="2400" b="1">
            <a:solidFill>
              <a:schemeClr val="tx1"/>
            </a:solidFill>
          </a:endParaRPr>
        </a:p>
      </dgm:t>
    </dgm:pt>
    <dgm:pt modelId="{B59446FA-B177-46DA-8151-4DE1DD72FAF9}" type="parTrans" cxnId="{8FAE0FF2-EB7C-40B2-A6C8-EBD6ED1A6F43}">
      <dgm:prSet/>
      <dgm:spPr/>
      <dgm:t>
        <a:bodyPr/>
        <a:lstStyle/>
        <a:p>
          <a:endParaRPr lang="en-PR"/>
        </a:p>
      </dgm:t>
    </dgm:pt>
    <dgm:pt modelId="{4AE25ACF-AC98-4F42-8C2A-8EE3053596F8}" type="sibTrans" cxnId="{8FAE0FF2-EB7C-40B2-A6C8-EBD6ED1A6F43}">
      <dgm:prSet/>
      <dgm:spPr/>
      <dgm:t>
        <a:bodyPr/>
        <a:lstStyle/>
        <a:p>
          <a:endParaRPr lang="en-PR"/>
        </a:p>
      </dgm:t>
    </dgm:pt>
    <dgm:pt modelId="{C00D3CF4-DD99-4027-955E-7FB9ADEAF099}" type="pres">
      <dgm:prSet presAssocID="{631AD416-3ACE-4E85-A4A4-AFB87BF3DC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BEF91D-7085-4A2E-B151-3E5A01BF143D}" type="pres">
      <dgm:prSet presAssocID="{D89C705A-A782-4C28-8CD0-CAE9202FFFB3}" presName="parentLin" presStyleCnt="0"/>
      <dgm:spPr/>
    </dgm:pt>
    <dgm:pt modelId="{A0A2A385-FE95-42D7-BD13-F2B2FEC7D15F}" type="pres">
      <dgm:prSet presAssocID="{D89C705A-A782-4C28-8CD0-CAE9202FFFB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89869D5-CBE5-4866-AF19-DE44B2ED88C1}" type="pres">
      <dgm:prSet presAssocID="{D89C705A-A782-4C28-8CD0-CAE9202FFFB3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6AA47-7E87-4BA9-8CD2-4D29D5A5F540}" type="pres">
      <dgm:prSet presAssocID="{D89C705A-A782-4C28-8CD0-CAE9202FFFB3}" presName="negativeSpace" presStyleCnt="0"/>
      <dgm:spPr/>
    </dgm:pt>
    <dgm:pt modelId="{FE6DADC8-E499-46FB-9E1E-6C4CFA2190A7}" type="pres">
      <dgm:prSet presAssocID="{D89C705A-A782-4C28-8CD0-CAE9202FFFB3}" presName="childText" presStyleLbl="conFgAcc1" presStyleIdx="0" presStyleCnt="5">
        <dgm:presLayoutVars>
          <dgm:bulletEnabled val="1"/>
        </dgm:presLayoutVars>
      </dgm:prSet>
      <dgm:spPr/>
    </dgm:pt>
    <dgm:pt modelId="{A288648F-EAD1-4C6B-87D7-05E0A841CD3B}" type="pres">
      <dgm:prSet presAssocID="{4B937E81-747E-4E65-97E9-2E971E9C4D8A}" presName="spaceBetweenRectangles" presStyleCnt="0"/>
      <dgm:spPr/>
    </dgm:pt>
    <dgm:pt modelId="{9096CCA1-EB3E-466F-984E-6A51AA87D98E}" type="pres">
      <dgm:prSet presAssocID="{965FFE99-265B-4C14-A72E-EE8751371659}" presName="parentLin" presStyleCnt="0"/>
      <dgm:spPr/>
    </dgm:pt>
    <dgm:pt modelId="{1F8B91E6-7124-497E-90AD-861586CB2625}" type="pres">
      <dgm:prSet presAssocID="{965FFE99-265B-4C14-A72E-EE875137165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E1B5E69-F691-46E5-BAAA-5AF6F8BE20C1}" type="pres">
      <dgm:prSet presAssocID="{965FFE99-265B-4C14-A72E-EE8751371659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0B0A7-7681-4E4A-B0E7-49DEC75B2211}" type="pres">
      <dgm:prSet presAssocID="{965FFE99-265B-4C14-A72E-EE8751371659}" presName="negativeSpace" presStyleCnt="0"/>
      <dgm:spPr/>
    </dgm:pt>
    <dgm:pt modelId="{AA29234E-A3CF-471B-9D67-1E1B07F6CB50}" type="pres">
      <dgm:prSet presAssocID="{965FFE99-265B-4C14-A72E-EE8751371659}" presName="childText" presStyleLbl="conFgAcc1" presStyleIdx="1" presStyleCnt="5">
        <dgm:presLayoutVars>
          <dgm:bulletEnabled val="1"/>
        </dgm:presLayoutVars>
      </dgm:prSet>
      <dgm:spPr/>
    </dgm:pt>
    <dgm:pt modelId="{6B6670A7-BFD8-4BF3-AAB5-D84996C41D4B}" type="pres">
      <dgm:prSet presAssocID="{4AE25ACF-AC98-4F42-8C2A-8EE3053596F8}" presName="spaceBetweenRectangles" presStyleCnt="0"/>
      <dgm:spPr/>
    </dgm:pt>
    <dgm:pt modelId="{15029F07-C458-439D-8FF7-7AB2A5ABE409}" type="pres">
      <dgm:prSet presAssocID="{90A54F05-A9BF-4D84-B419-8E9CE85CE563}" presName="parentLin" presStyleCnt="0"/>
      <dgm:spPr/>
    </dgm:pt>
    <dgm:pt modelId="{B4D376B2-E2D1-4070-AFE3-2B219C8B8469}" type="pres">
      <dgm:prSet presAssocID="{90A54F05-A9BF-4D84-B419-8E9CE85CE56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77776B6A-68BB-444B-96C3-F4948EFF2CDB}" type="pres">
      <dgm:prSet presAssocID="{90A54F05-A9BF-4D84-B419-8E9CE85CE563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9D3C3-1049-4676-BD27-B48EA082FBCD}" type="pres">
      <dgm:prSet presAssocID="{90A54F05-A9BF-4D84-B419-8E9CE85CE563}" presName="negativeSpace" presStyleCnt="0"/>
      <dgm:spPr/>
    </dgm:pt>
    <dgm:pt modelId="{4C428073-FB70-4FAF-8F3E-1D506A21EBF8}" type="pres">
      <dgm:prSet presAssocID="{90A54F05-A9BF-4D84-B419-8E9CE85CE563}" presName="childText" presStyleLbl="conFgAcc1" presStyleIdx="2" presStyleCnt="5">
        <dgm:presLayoutVars>
          <dgm:bulletEnabled val="1"/>
        </dgm:presLayoutVars>
      </dgm:prSet>
      <dgm:spPr/>
    </dgm:pt>
    <dgm:pt modelId="{A527E023-0FEB-4542-BA7F-4F3E353502AB}" type="pres">
      <dgm:prSet presAssocID="{61AF03D3-60E9-4B54-9CED-95DAC5D1974F}" presName="spaceBetweenRectangles" presStyleCnt="0"/>
      <dgm:spPr/>
    </dgm:pt>
    <dgm:pt modelId="{A4F0D751-955F-446C-9622-ED19E0DB7121}" type="pres">
      <dgm:prSet presAssocID="{871A6979-0AE8-4E32-BF00-37968F23D278}" presName="parentLin" presStyleCnt="0"/>
      <dgm:spPr/>
    </dgm:pt>
    <dgm:pt modelId="{E0390E11-F8DD-4F07-B0CD-4B6845348A51}" type="pres">
      <dgm:prSet presAssocID="{871A6979-0AE8-4E32-BF00-37968F23D278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6920E14-26A4-4B29-A25D-0EBF7B7E5BD7}" type="pres">
      <dgm:prSet presAssocID="{871A6979-0AE8-4E32-BF00-37968F23D278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B3008-190B-4747-93F7-FD731A6FCF36}" type="pres">
      <dgm:prSet presAssocID="{871A6979-0AE8-4E32-BF00-37968F23D278}" presName="negativeSpace" presStyleCnt="0"/>
      <dgm:spPr/>
    </dgm:pt>
    <dgm:pt modelId="{7CC19532-CC10-4205-BA9A-3C50382B6B08}" type="pres">
      <dgm:prSet presAssocID="{871A6979-0AE8-4E32-BF00-37968F23D278}" presName="childText" presStyleLbl="conFgAcc1" presStyleIdx="3" presStyleCnt="5">
        <dgm:presLayoutVars>
          <dgm:bulletEnabled val="1"/>
        </dgm:presLayoutVars>
      </dgm:prSet>
      <dgm:spPr/>
    </dgm:pt>
    <dgm:pt modelId="{28A2243C-B1E5-4039-9BAC-284B0420FD3B}" type="pres">
      <dgm:prSet presAssocID="{8AC2162E-4AF7-48F6-9394-91E7B637F995}" presName="spaceBetweenRectangles" presStyleCnt="0"/>
      <dgm:spPr/>
    </dgm:pt>
    <dgm:pt modelId="{EAD507E5-E313-4076-B04E-1F86EAC338D2}" type="pres">
      <dgm:prSet presAssocID="{ED322AE1-8174-46BA-8F8E-7BBE06F21050}" presName="parentLin" presStyleCnt="0"/>
      <dgm:spPr/>
    </dgm:pt>
    <dgm:pt modelId="{59FAF759-5A6D-4871-9DB6-DFA71D1527AA}" type="pres">
      <dgm:prSet presAssocID="{ED322AE1-8174-46BA-8F8E-7BBE06F21050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6ABD39C1-F292-4F75-B099-DDD1F82F6922}" type="pres">
      <dgm:prSet presAssocID="{ED322AE1-8174-46BA-8F8E-7BBE06F21050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2EFD3-10CF-4F19-BECF-5AC8280E73FF}" type="pres">
      <dgm:prSet presAssocID="{ED322AE1-8174-46BA-8F8E-7BBE06F21050}" presName="negativeSpace" presStyleCnt="0"/>
      <dgm:spPr/>
    </dgm:pt>
    <dgm:pt modelId="{00845397-414A-468D-9836-79EFFFABFAA4}" type="pres">
      <dgm:prSet presAssocID="{ED322AE1-8174-46BA-8F8E-7BBE06F2105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070FD8C-B6CC-4D62-8BEE-43CA521D3F8B}" type="presOf" srcId="{D89C705A-A782-4C28-8CD0-CAE9202FFFB3}" destId="{C89869D5-CBE5-4866-AF19-DE44B2ED88C1}" srcOrd="1" destOrd="0" presId="urn:microsoft.com/office/officeart/2005/8/layout/list1"/>
    <dgm:cxn modelId="{B1F4BC06-3E45-49E9-A0C5-228C98EA267A}" type="presOf" srcId="{ED322AE1-8174-46BA-8F8E-7BBE06F21050}" destId="{59FAF759-5A6D-4871-9DB6-DFA71D1527AA}" srcOrd="0" destOrd="0" presId="urn:microsoft.com/office/officeart/2005/8/layout/list1"/>
    <dgm:cxn modelId="{2D5F36E0-BF7D-4B22-9392-771CB25ED572}" type="presOf" srcId="{90A54F05-A9BF-4D84-B419-8E9CE85CE563}" destId="{77776B6A-68BB-444B-96C3-F4948EFF2CDB}" srcOrd="1" destOrd="0" presId="urn:microsoft.com/office/officeart/2005/8/layout/list1"/>
    <dgm:cxn modelId="{F72615F1-DB0E-4F0E-BC45-EC8D7F4BF2E8}" srcId="{631AD416-3ACE-4E85-A4A4-AFB87BF3DC0D}" destId="{871A6979-0AE8-4E32-BF00-37968F23D278}" srcOrd="3" destOrd="0" parTransId="{C13C98C1-B1EB-455F-9FB6-DB6A8125F24D}" sibTransId="{8AC2162E-4AF7-48F6-9394-91E7B637F995}"/>
    <dgm:cxn modelId="{2B775A66-8161-469E-B46B-9722BC09E810}" type="presOf" srcId="{965FFE99-265B-4C14-A72E-EE8751371659}" destId="{1F8B91E6-7124-497E-90AD-861586CB2625}" srcOrd="0" destOrd="0" presId="urn:microsoft.com/office/officeart/2005/8/layout/list1"/>
    <dgm:cxn modelId="{A5E227CE-D265-4218-8685-CFFDA421FDAC}" type="presOf" srcId="{ED322AE1-8174-46BA-8F8E-7BBE06F21050}" destId="{6ABD39C1-F292-4F75-B099-DDD1F82F6922}" srcOrd="1" destOrd="0" presId="urn:microsoft.com/office/officeart/2005/8/layout/list1"/>
    <dgm:cxn modelId="{44711367-ED2D-42D0-A23A-CF55F257AFD8}" type="presOf" srcId="{90A54F05-A9BF-4D84-B419-8E9CE85CE563}" destId="{B4D376B2-E2D1-4070-AFE3-2B219C8B8469}" srcOrd="0" destOrd="0" presId="urn:microsoft.com/office/officeart/2005/8/layout/list1"/>
    <dgm:cxn modelId="{79251DFD-1345-456B-97E0-414E7DB1D573}" type="presOf" srcId="{965FFE99-265B-4C14-A72E-EE8751371659}" destId="{6E1B5E69-F691-46E5-BAAA-5AF6F8BE20C1}" srcOrd="1" destOrd="0" presId="urn:microsoft.com/office/officeart/2005/8/layout/list1"/>
    <dgm:cxn modelId="{8FAE0FF2-EB7C-40B2-A6C8-EBD6ED1A6F43}" srcId="{631AD416-3ACE-4E85-A4A4-AFB87BF3DC0D}" destId="{965FFE99-265B-4C14-A72E-EE8751371659}" srcOrd="1" destOrd="0" parTransId="{B59446FA-B177-46DA-8151-4DE1DD72FAF9}" sibTransId="{4AE25ACF-AC98-4F42-8C2A-8EE3053596F8}"/>
    <dgm:cxn modelId="{6B4D418E-D01C-49F1-9BA7-9EF43DCFD8FD}" srcId="{631AD416-3ACE-4E85-A4A4-AFB87BF3DC0D}" destId="{ED322AE1-8174-46BA-8F8E-7BBE06F21050}" srcOrd="4" destOrd="0" parTransId="{23AC78DA-4E73-4F86-B0D5-F6BB00866BFD}" sibTransId="{D288B9F5-50A8-46B5-A905-FACBC169EC12}"/>
    <dgm:cxn modelId="{9051679B-5DD7-48C9-AED5-B899A238D43A}" type="presOf" srcId="{D89C705A-A782-4C28-8CD0-CAE9202FFFB3}" destId="{A0A2A385-FE95-42D7-BD13-F2B2FEC7D15F}" srcOrd="0" destOrd="0" presId="urn:microsoft.com/office/officeart/2005/8/layout/list1"/>
    <dgm:cxn modelId="{3BDB0C20-1B0B-489E-B0DA-2AE5B625E0E0}" type="presOf" srcId="{631AD416-3ACE-4E85-A4A4-AFB87BF3DC0D}" destId="{C00D3CF4-DD99-4027-955E-7FB9ADEAF099}" srcOrd="0" destOrd="0" presId="urn:microsoft.com/office/officeart/2005/8/layout/list1"/>
    <dgm:cxn modelId="{E21EC500-FE8B-4347-958A-BFA138C97BDC}" type="presOf" srcId="{871A6979-0AE8-4E32-BF00-37968F23D278}" destId="{96920E14-26A4-4B29-A25D-0EBF7B7E5BD7}" srcOrd="1" destOrd="0" presId="urn:microsoft.com/office/officeart/2005/8/layout/list1"/>
    <dgm:cxn modelId="{8F884172-471B-4B3F-8EB2-4BF3A5DE211B}" srcId="{631AD416-3ACE-4E85-A4A4-AFB87BF3DC0D}" destId="{D89C705A-A782-4C28-8CD0-CAE9202FFFB3}" srcOrd="0" destOrd="0" parTransId="{7C8CAE8E-43F4-4001-A838-61B18CBD5B36}" sibTransId="{4B937E81-747E-4E65-97E9-2E971E9C4D8A}"/>
    <dgm:cxn modelId="{6CB6D5A4-4C34-48DD-A618-5945A8A1649D}" srcId="{631AD416-3ACE-4E85-A4A4-AFB87BF3DC0D}" destId="{90A54F05-A9BF-4D84-B419-8E9CE85CE563}" srcOrd="2" destOrd="0" parTransId="{77B40354-744E-40E0-8878-111352C629C6}" sibTransId="{61AF03D3-60E9-4B54-9CED-95DAC5D1974F}"/>
    <dgm:cxn modelId="{D449500C-987A-407D-81B2-87E5F4E389B3}" type="presOf" srcId="{871A6979-0AE8-4E32-BF00-37968F23D278}" destId="{E0390E11-F8DD-4F07-B0CD-4B6845348A51}" srcOrd="0" destOrd="0" presId="urn:microsoft.com/office/officeart/2005/8/layout/list1"/>
    <dgm:cxn modelId="{6B9B33DD-1A28-4F40-9ECE-DEABF15844DE}" type="presParOf" srcId="{C00D3CF4-DD99-4027-955E-7FB9ADEAF099}" destId="{F0BEF91D-7085-4A2E-B151-3E5A01BF143D}" srcOrd="0" destOrd="0" presId="urn:microsoft.com/office/officeart/2005/8/layout/list1"/>
    <dgm:cxn modelId="{E4ABC1F5-1108-4313-8564-6D48DE58E27E}" type="presParOf" srcId="{F0BEF91D-7085-4A2E-B151-3E5A01BF143D}" destId="{A0A2A385-FE95-42D7-BD13-F2B2FEC7D15F}" srcOrd="0" destOrd="0" presId="urn:microsoft.com/office/officeart/2005/8/layout/list1"/>
    <dgm:cxn modelId="{05DC3F99-D7B9-4B7B-982C-EB8ED41195BB}" type="presParOf" srcId="{F0BEF91D-7085-4A2E-B151-3E5A01BF143D}" destId="{C89869D5-CBE5-4866-AF19-DE44B2ED88C1}" srcOrd="1" destOrd="0" presId="urn:microsoft.com/office/officeart/2005/8/layout/list1"/>
    <dgm:cxn modelId="{66B0C38E-6F7B-4F46-9464-1AE8DD3831B9}" type="presParOf" srcId="{C00D3CF4-DD99-4027-955E-7FB9ADEAF099}" destId="{BC26AA47-7E87-4BA9-8CD2-4D29D5A5F540}" srcOrd="1" destOrd="0" presId="urn:microsoft.com/office/officeart/2005/8/layout/list1"/>
    <dgm:cxn modelId="{CC770CC3-1B39-400D-AE81-96C9262352EC}" type="presParOf" srcId="{C00D3CF4-DD99-4027-955E-7FB9ADEAF099}" destId="{FE6DADC8-E499-46FB-9E1E-6C4CFA2190A7}" srcOrd="2" destOrd="0" presId="urn:microsoft.com/office/officeart/2005/8/layout/list1"/>
    <dgm:cxn modelId="{10514E60-1359-496A-85F0-1EC5F55AEBFE}" type="presParOf" srcId="{C00D3CF4-DD99-4027-955E-7FB9ADEAF099}" destId="{A288648F-EAD1-4C6B-87D7-05E0A841CD3B}" srcOrd="3" destOrd="0" presId="urn:microsoft.com/office/officeart/2005/8/layout/list1"/>
    <dgm:cxn modelId="{FA9FA4DD-FFA8-4993-BC59-23BE5880AF57}" type="presParOf" srcId="{C00D3CF4-DD99-4027-955E-7FB9ADEAF099}" destId="{9096CCA1-EB3E-466F-984E-6A51AA87D98E}" srcOrd="4" destOrd="0" presId="urn:microsoft.com/office/officeart/2005/8/layout/list1"/>
    <dgm:cxn modelId="{8C7549E5-B2C9-4AE0-BC94-91D2CA7F6872}" type="presParOf" srcId="{9096CCA1-EB3E-466F-984E-6A51AA87D98E}" destId="{1F8B91E6-7124-497E-90AD-861586CB2625}" srcOrd="0" destOrd="0" presId="urn:microsoft.com/office/officeart/2005/8/layout/list1"/>
    <dgm:cxn modelId="{E20A5BC0-007D-4E28-96EA-A8B9FE5B7726}" type="presParOf" srcId="{9096CCA1-EB3E-466F-984E-6A51AA87D98E}" destId="{6E1B5E69-F691-46E5-BAAA-5AF6F8BE20C1}" srcOrd="1" destOrd="0" presId="urn:microsoft.com/office/officeart/2005/8/layout/list1"/>
    <dgm:cxn modelId="{C2A17798-2C4D-4F63-B398-9BA9D1888C3A}" type="presParOf" srcId="{C00D3CF4-DD99-4027-955E-7FB9ADEAF099}" destId="{3C70B0A7-7681-4E4A-B0E7-49DEC75B2211}" srcOrd="5" destOrd="0" presId="urn:microsoft.com/office/officeart/2005/8/layout/list1"/>
    <dgm:cxn modelId="{00018A0C-7ACD-4041-B780-A515DD87E113}" type="presParOf" srcId="{C00D3CF4-DD99-4027-955E-7FB9ADEAF099}" destId="{AA29234E-A3CF-471B-9D67-1E1B07F6CB50}" srcOrd="6" destOrd="0" presId="urn:microsoft.com/office/officeart/2005/8/layout/list1"/>
    <dgm:cxn modelId="{A2BBE0DE-525A-4061-AC6E-ECA5512DBF3B}" type="presParOf" srcId="{C00D3CF4-DD99-4027-955E-7FB9ADEAF099}" destId="{6B6670A7-BFD8-4BF3-AAB5-D84996C41D4B}" srcOrd="7" destOrd="0" presId="urn:microsoft.com/office/officeart/2005/8/layout/list1"/>
    <dgm:cxn modelId="{CC907D84-6947-4C91-8699-9C48F093DCDE}" type="presParOf" srcId="{C00D3CF4-DD99-4027-955E-7FB9ADEAF099}" destId="{15029F07-C458-439D-8FF7-7AB2A5ABE409}" srcOrd="8" destOrd="0" presId="urn:microsoft.com/office/officeart/2005/8/layout/list1"/>
    <dgm:cxn modelId="{A9E8F543-19E1-4CCB-B579-637B408B565F}" type="presParOf" srcId="{15029F07-C458-439D-8FF7-7AB2A5ABE409}" destId="{B4D376B2-E2D1-4070-AFE3-2B219C8B8469}" srcOrd="0" destOrd="0" presId="urn:microsoft.com/office/officeart/2005/8/layout/list1"/>
    <dgm:cxn modelId="{DC552FB8-08FD-4596-91CF-54AEE540B007}" type="presParOf" srcId="{15029F07-C458-439D-8FF7-7AB2A5ABE409}" destId="{77776B6A-68BB-444B-96C3-F4948EFF2CDB}" srcOrd="1" destOrd="0" presId="urn:microsoft.com/office/officeart/2005/8/layout/list1"/>
    <dgm:cxn modelId="{21CB268C-1A29-47A0-80C7-16E03ED93397}" type="presParOf" srcId="{C00D3CF4-DD99-4027-955E-7FB9ADEAF099}" destId="{7E29D3C3-1049-4676-BD27-B48EA082FBCD}" srcOrd="9" destOrd="0" presId="urn:microsoft.com/office/officeart/2005/8/layout/list1"/>
    <dgm:cxn modelId="{EA13D78B-8B53-48B7-A1BE-F22C1FD96827}" type="presParOf" srcId="{C00D3CF4-DD99-4027-955E-7FB9ADEAF099}" destId="{4C428073-FB70-4FAF-8F3E-1D506A21EBF8}" srcOrd="10" destOrd="0" presId="urn:microsoft.com/office/officeart/2005/8/layout/list1"/>
    <dgm:cxn modelId="{7857E44D-8299-4E69-8008-392E51BDDDD5}" type="presParOf" srcId="{C00D3CF4-DD99-4027-955E-7FB9ADEAF099}" destId="{A527E023-0FEB-4542-BA7F-4F3E353502AB}" srcOrd="11" destOrd="0" presId="urn:microsoft.com/office/officeart/2005/8/layout/list1"/>
    <dgm:cxn modelId="{D4CB368A-B045-4BD3-8A52-AC01A1843278}" type="presParOf" srcId="{C00D3CF4-DD99-4027-955E-7FB9ADEAF099}" destId="{A4F0D751-955F-446C-9622-ED19E0DB7121}" srcOrd="12" destOrd="0" presId="urn:microsoft.com/office/officeart/2005/8/layout/list1"/>
    <dgm:cxn modelId="{9782ADA2-33B9-4E52-8337-023D5AF87BF0}" type="presParOf" srcId="{A4F0D751-955F-446C-9622-ED19E0DB7121}" destId="{E0390E11-F8DD-4F07-B0CD-4B6845348A51}" srcOrd="0" destOrd="0" presId="urn:microsoft.com/office/officeart/2005/8/layout/list1"/>
    <dgm:cxn modelId="{17BD524D-061C-4ADB-9DB2-FB6C216A6166}" type="presParOf" srcId="{A4F0D751-955F-446C-9622-ED19E0DB7121}" destId="{96920E14-26A4-4B29-A25D-0EBF7B7E5BD7}" srcOrd="1" destOrd="0" presId="urn:microsoft.com/office/officeart/2005/8/layout/list1"/>
    <dgm:cxn modelId="{BC9FB5F8-06C9-4CCC-8606-CB014D330A22}" type="presParOf" srcId="{C00D3CF4-DD99-4027-955E-7FB9ADEAF099}" destId="{487B3008-190B-4747-93F7-FD731A6FCF36}" srcOrd="13" destOrd="0" presId="urn:microsoft.com/office/officeart/2005/8/layout/list1"/>
    <dgm:cxn modelId="{11D166A1-0DDA-4428-8AF9-579D9A3BA66E}" type="presParOf" srcId="{C00D3CF4-DD99-4027-955E-7FB9ADEAF099}" destId="{7CC19532-CC10-4205-BA9A-3C50382B6B08}" srcOrd="14" destOrd="0" presId="urn:microsoft.com/office/officeart/2005/8/layout/list1"/>
    <dgm:cxn modelId="{D168D0D1-76CA-4345-B8DC-1FD9A7B888F8}" type="presParOf" srcId="{C00D3CF4-DD99-4027-955E-7FB9ADEAF099}" destId="{28A2243C-B1E5-4039-9BAC-284B0420FD3B}" srcOrd="15" destOrd="0" presId="urn:microsoft.com/office/officeart/2005/8/layout/list1"/>
    <dgm:cxn modelId="{76FBA342-F495-4F28-9549-BC6CB51D85CD}" type="presParOf" srcId="{C00D3CF4-DD99-4027-955E-7FB9ADEAF099}" destId="{EAD507E5-E313-4076-B04E-1F86EAC338D2}" srcOrd="16" destOrd="0" presId="urn:microsoft.com/office/officeart/2005/8/layout/list1"/>
    <dgm:cxn modelId="{C7180C00-E507-433A-A017-441F10E0892F}" type="presParOf" srcId="{EAD507E5-E313-4076-B04E-1F86EAC338D2}" destId="{59FAF759-5A6D-4871-9DB6-DFA71D1527AA}" srcOrd="0" destOrd="0" presId="urn:microsoft.com/office/officeart/2005/8/layout/list1"/>
    <dgm:cxn modelId="{2F86BAA3-D53B-45A5-A655-24A9C44317FA}" type="presParOf" srcId="{EAD507E5-E313-4076-B04E-1F86EAC338D2}" destId="{6ABD39C1-F292-4F75-B099-DDD1F82F6922}" srcOrd="1" destOrd="0" presId="urn:microsoft.com/office/officeart/2005/8/layout/list1"/>
    <dgm:cxn modelId="{60D4547E-10FC-4ABB-ADE1-6CF2386FEE85}" type="presParOf" srcId="{C00D3CF4-DD99-4027-955E-7FB9ADEAF099}" destId="{7512EFD3-10CF-4F19-BECF-5AC8280E73FF}" srcOrd="17" destOrd="0" presId="urn:microsoft.com/office/officeart/2005/8/layout/list1"/>
    <dgm:cxn modelId="{405941FA-7E22-46CF-8CA9-677394CCFE35}" type="presParOf" srcId="{C00D3CF4-DD99-4027-955E-7FB9ADEAF099}" destId="{00845397-414A-468D-9836-79EFFFABFAA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DADC8-E499-46FB-9E1E-6C4CFA2190A7}">
      <dsp:nvSpPr>
        <dsp:cNvPr id="0" name=""/>
        <dsp:cNvSpPr/>
      </dsp:nvSpPr>
      <dsp:spPr>
        <a:xfrm>
          <a:off x="0" y="1074696"/>
          <a:ext cx="857501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869D5-CBE5-4866-AF19-DE44B2ED88C1}">
      <dsp:nvSpPr>
        <dsp:cNvPr id="0" name=""/>
        <dsp:cNvSpPr/>
      </dsp:nvSpPr>
      <dsp:spPr>
        <a:xfrm>
          <a:off x="408234" y="764736"/>
          <a:ext cx="8164682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81" tIns="0" rIns="22688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err="1">
              <a:solidFill>
                <a:schemeClr val="tx1"/>
              </a:solidFill>
            </a:rPr>
            <a:t>Refuerzo</a:t>
          </a:r>
          <a:r>
            <a:rPr lang="en-US" sz="2400" b="1" kern="1200">
              <a:solidFill>
                <a:schemeClr val="tx1"/>
              </a:solidFill>
            </a:rPr>
            <a:t> </a:t>
          </a:r>
          <a:r>
            <a:rPr lang="en-US" sz="2400" b="1" kern="1200" err="1">
              <a:solidFill>
                <a:schemeClr val="tx1"/>
              </a:solidFill>
            </a:rPr>
            <a:t>Académico</a:t>
          </a:r>
          <a:r>
            <a:rPr lang="en-US" sz="2400" b="1" kern="1200">
              <a:solidFill>
                <a:schemeClr val="tx1"/>
              </a:solidFill>
            </a:rPr>
            <a:t> </a:t>
          </a:r>
          <a:r>
            <a:rPr lang="en-US" sz="2400" b="1" kern="1200" err="1">
              <a:solidFill>
                <a:schemeClr val="tx1"/>
              </a:solidFill>
            </a:rPr>
            <a:t>Extendido</a:t>
          </a:r>
          <a:r>
            <a:rPr lang="en-US" sz="2400" b="1" kern="1200">
              <a:solidFill>
                <a:schemeClr val="tx1"/>
              </a:solidFill>
            </a:rPr>
            <a:t> con STEAM</a:t>
          </a:r>
          <a:endParaRPr lang="en-PR" sz="2400" b="1" kern="1200">
            <a:solidFill>
              <a:schemeClr val="tx1"/>
            </a:solidFill>
          </a:endParaRPr>
        </a:p>
      </dsp:txBody>
      <dsp:txXfrm>
        <a:off x="438496" y="794998"/>
        <a:ext cx="8104158" cy="559396"/>
      </dsp:txXfrm>
    </dsp:sp>
    <dsp:sp modelId="{AA29234E-A3CF-471B-9D67-1E1B07F6CB50}">
      <dsp:nvSpPr>
        <dsp:cNvPr id="0" name=""/>
        <dsp:cNvSpPr/>
      </dsp:nvSpPr>
      <dsp:spPr>
        <a:xfrm>
          <a:off x="0" y="2027256"/>
          <a:ext cx="857501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B5E69-F691-46E5-BAAA-5AF6F8BE20C1}">
      <dsp:nvSpPr>
        <dsp:cNvPr id="0" name=""/>
        <dsp:cNvSpPr/>
      </dsp:nvSpPr>
      <dsp:spPr>
        <a:xfrm>
          <a:off x="408234" y="1717296"/>
          <a:ext cx="8164682" cy="619920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81" tIns="0" rIns="22688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chemeClr val="tx1"/>
              </a:solidFill>
            </a:rPr>
            <a:t>La </a:t>
          </a:r>
          <a:r>
            <a:rPr lang="en-US" sz="2400" b="1" kern="1200" err="1">
              <a:solidFill>
                <a:schemeClr val="tx1"/>
              </a:solidFill>
            </a:rPr>
            <a:t>comprensión</a:t>
          </a:r>
          <a:r>
            <a:rPr lang="en-US" sz="2400" b="1" kern="1200">
              <a:solidFill>
                <a:schemeClr val="tx1"/>
              </a:solidFill>
            </a:rPr>
            <a:t> </a:t>
          </a:r>
          <a:r>
            <a:rPr lang="en-US" sz="2400" b="1" kern="1200" err="1">
              <a:solidFill>
                <a:schemeClr val="tx1"/>
              </a:solidFill>
            </a:rPr>
            <a:t>lectora</a:t>
          </a:r>
          <a:r>
            <a:rPr lang="en-US" sz="2400" b="1" kern="1200">
              <a:solidFill>
                <a:schemeClr val="tx1"/>
              </a:solidFill>
            </a:rPr>
            <a:t> </a:t>
          </a:r>
          <a:r>
            <a:rPr lang="en-US" sz="2400" b="1" kern="1200" err="1">
              <a:solidFill>
                <a:schemeClr val="tx1"/>
              </a:solidFill>
            </a:rPr>
            <a:t>integrada</a:t>
          </a:r>
          <a:r>
            <a:rPr lang="en-US" sz="2400" b="1" kern="1200">
              <a:solidFill>
                <a:schemeClr val="tx1"/>
              </a:solidFill>
            </a:rPr>
            <a:t> </a:t>
          </a:r>
          <a:r>
            <a:rPr lang="en-US" sz="2400" b="1" kern="1200" err="1">
              <a:solidFill>
                <a:schemeClr val="tx1"/>
              </a:solidFill>
            </a:rPr>
            <a:t>en</a:t>
          </a:r>
          <a:r>
            <a:rPr lang="en-US" sz="2400" b="1" kern="1200">
              <a:solidFill>
                <a:schemeClr val="tx1"/>
              </a:solidFill>
            </a:rPr>
            <a:t> </a:t>
          </a:r>
          <a:r>
            <a:rPr lang="en-US" sz="2400" b="1" kern="1200" err="1">
              <a:solidFill>
                <a:schemeClr val="tx1"/>
              </a:solidFill>
            </a:rPr>
            <a:t>todas</a:t>
          </a:r>
          <a:r>
            <a:rPr lang="en-US" sz="2400" b="1" kern="1200">
              <a:solidFill>
                <a:schemeClr val="tx1"/>
              </a:solidFill>
            </a:rPr>
            <a:t> las </a:t>
          </a:r>
          <a:r>
            <a:rPr lang="en-US" sz="2400" b="1" kern="1200" err="1">
              <a:solidFill>
                <a:schemeClr val="tx1"/>
              </a:solidFill>
            </a:rPr>
            <a:t>materias</a:t>
          </a:r>
          <a:endParaRPr lang="en-PR" sz="2400" b="1" kern="1200">
            <a:solidFill>
              <a:schemeClr val="tx1"/>
            </a:solidFill>
          </a:endParaRPr>
        </a:p>
      </dsp:txBody>
      <dsp:txXfrm>
        <a:off x="438496" y="1747558"/>
        <a:ext cx="8104158" cy="559396"/>
      </dsp:txXfrm>
    </dsp:sp>
    <dsp:sp modelId="{4C428073-FB70-4FAF-8F3E-1D506A21EBF8}">
      <dsp:nvSpPr>
        <dsp:cNvPr id="0" name=""/>
        <dsp:cNvSpPr/>
      </dsp:nvSpPr>
      <dsp:spPr>
        <a:xfrm>
          <a:off x="0" y="2979816"/>
          <a:ext cx="857501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76B6A-68BB-444B-96C3-F4948EFF2CDB}">
      <dsp:nvSpPr>
        <dsp:cNvPr id="0" name=""/>
        <dsp:cNvSpPr/>
      </dsp:nvSpPr>
      <dsp:spPr>
        <a:xfrm>
          <a:off x="408234" y="2669856"/>
          <a:ext cx="8164682" cy="61992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81" tIns="0" rIns="226881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err="1">
              <a:solidFill>
                <a:schemeClr val="tx1"/>
              </a:solidFill>
            </a:rPr>
            <a:t>Integración</a:t>
          </a:r>
          <a:r>
            <a:rPr lang="en-US" sz="2100" b="1" kern="1200">
              <a:solidFill>
                <a:schemeClr val="tx1"/>
              </a:solidFill>
            </a:rPr>
            <a:t> de </a:t>
          </a:r>
          <a:r>
            <a:rPr lang="en-US" sz="2100" b="1" kern="1200" err="1">
              <a:solidFill>
                <a:schemeClr val="tx1"/>
              </a:solidFill>
            </a:rPr>
            <a:t>materiales</a:t>
          </a:r>
          <a:r>
            <a:rPr lang="en-US" sz="2100" b="1" kern="1200">
              <a:solidFill>
                <a:schemeClr val="tx1"/>
              </a:solidFill>
            </a:rPr>
            <a:t> a bajo </a:t>
          </a:r>
          <a:r>
            <a:rPr lang="en-US" sz="2100" b="1" kern="1200" err="1">
              <a:solidFill>
                <a:schemeClr val="tx1"/>
              </a:solidFill>
            </a:rPr>
            <a:t>costo</a:t>
          </a:r>
          <a:r>
            <a:rPr lang="en-US" sz="2100" b="1" kern="1200">
              <a:solidFill>
                <a:schemeClr val="tx1"/>
              </a:solidFill>
            </a:rPr>
            <a:t> para </a:t>
          </a:r>
          <a:r>
            <a:rPr lang="en-US" sz="2100" b="1" kern="1200" err="1">
              <a:solidFill>
                <a:schemeClr val="tx1"/>
              </a:solidFill>
            </a:rPr>
            <a:t>hacer</a:t>
          </a:r>
          <a:r>
            <a:rPr lang="en-US" sz="2100" b="1" kern="1200">
              <a:solidFill>
                <a:schemeClr val="tx1"/>
              </a:solidFill>
            </a:rPr>
            <a:t> </a:t>
          </a:r>
          <a:r>
            <a:rPr lang="en-US" sz="2100" b="1" kern="1200" err="1">
              <a:solidFill>
                <a:schemeClr val="tx1"/>
              </a:solidFill>
            </a:rPr>
            <a:t>representaciones</a:t>
          </a:r>
          <a:endParaRPr lang="en-PR" sz="2100" b="1" kern="1200">
            <a:solidFill>
              <a:schemeClr val="tx1"/>
            </a:solidFill>
          </a:endParaRPr>
        </a:p>
      </dsp:txBody>
      <dsp:txXfrm>
        <a:off x="438496" y="2700118"/>
        <a:ext cx="8104158" cy="559396"/>
      </dsp:txXfrm>
    </dsp:sp>
    <dsp:sp modelId="{7CC19532-CC10-4205-BA9A-3C50382B6B08}">
      <dsp:nvSpPr>
        <dsp:cNvPr id="0" name=""/>
        <dsp:cNvSpPr/>
      </dsp:nvSpPr>
      <dsp:spPr>
        <a:xfrm>
          <a:off x="0" y="3932376"/>
          <a:ext cx="857501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20E14-26A4-4B29-A25D-0EBF7B7E5BD7}">
      <dsp:nvSpPr>
        <dsp:cNvPr id="0" name=""/>
        <dsp:cNvSpPr/>
      </dsp:nvSpPr>
      <dsp:spPr>
        <a:xfrm>
          <a:off x="408234" y="3622416"/>
          <a:ext cx="8164682" cy="619920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81" tIns="0" rIns="22688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err="1">
              <a:solidFill>
                <a:schemeClr val="tx1"/>
              </a:solidFill>
            </a:rPr>
            <a:t>Herramientas</a:t>
          </a:r>
          <a:r>
            <a:rPr lang="en-US" sz="2400" b="1" kern="1200">
              <a:solidFill>
                <a:schemeClr val="tx1"/>
              </a:solidFill>
            </a:rPr>
            <a:t> </a:t>
          </a:r>
          <a:r>
            <a:rPr lang="en-US" sz="2400" b="1" kern="1200" err="1">
              <a:solidFill>
                <a:schemeClr val="tx1"/>
              </a:solidFill>
            </a:rPr>
            <a:t>tecnológicas</a:t>
          </a:r>
          <a:endParaRPr lang="en-PR" sz="2400" b="1" kern="1200">
            <a:solidFill>
              <a:schemeClr val="tx1"/>
            </a:solidFill>
          </a:endParaRPr>
        </a:p>
      </dsp:txBody>
      <dsp:txXfrm>
        <a:off x="438496" y="3652678"/>
        <a:ext cx="8104158" cy="559396"/>
      </dsp:txXfrm>
    </dsp:sp>
    <dsp:sp modelId="{00845397-414A-468D-9836-79EFFFABFAA4}">
      <dsp:nvSpPr>
        <dsp:cNvPr id="0" name=""/>
        <dsp:cNvSpPr/>
      </dsp:nvSpPr>
      <dsp:spPr>
        <a:xfrm>
          <a:off x="0" y="4884936"/>
          <a:ext cx="857501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D39C1-F292-4F75-B099-DDD1F82F6922}">
      <dsp:nvSpPr>
        <dsp:cNvPr id="0" name=""/>
        <dsp:cNvSpPr/>
      </dsp:nvSpPr>
      <dsp:spPr>
        <a:xfrm>
          <a:off x="408234" y="4574976"/>
          <a:ext cx="8164682" cy="61992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81" tIns="0" rIns="22688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err="1">
              <a:solidFill>
                <a:schemeClr val="tx1"/>
              </a:solidFill>
            </a:rPr>
            <a:t>Trabajando</a:t>
          </a:r>
          <a:r>
            <a:rPr lang="en-US" sz="2400" b="1" kern="1200">
              <a:solidFill>
                <a:schemeClr val="tx1"/>
              </a:solidFill>
            </a:rPr>
            <a:t> con los </a:t>
          </a:r>
          <a:r>
            <a:rPr lang="en-US" sz="2400" b="1" kern="1200" err="1">
              <a:solidFill>
                <a:schemeClr val="tx1"/>
              </a:solidFill>
            </a:rPr>
            <a:t>aspectos</a:t>
          </a:r>
          <a:r>
            <a:rPr lang="en-US" sz="2400" b="1" kern="1200">
              <a:solidFill>
                <a:schemeClr val="tx1"/>
              </a:solidFill>
            </a:rPr>
            <a:t> </a:t>
          </a:r>
          <a:r>
            <a:rPr lang="en-US" sz="2400" b="1" kern="1200" err="1">
              <a:solidFill>
                <a:schemeClr val="tx1"/>
              </a:solidFill>
            </a:rPr>
            <a:t>socioemocionales</a:t>
          </a:r>
          <a:r>
            <a:rPr lang="en-US" sz="2400" b="1" kern="1200">
              <a:solidFill>
                <a:schemeClr val="tx1"/>
              </a:solidFill>
            </a:rPr>
            <a:t>  </a:t>
          </a:r>
          <a:endParaRPr lang="en-PR" sz="2400" b="1" kern="1200">
            <a:solidFill>
              <a:schemeClr val="tx1"/>
            </a:solidFill>
          </a:endParaRPr>
        </a:p>
      </dsp:txBody>
      <dsp:txXfrm>
        <a:off x="438496" y="4605238"/>
        <a:ext cx="8104158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6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646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r">
              <a:defRPr sz="1200"/>
            </a:lvl1pPr>
          </a:lstStyle>
          <a:p>
            <a:fld id="{9174DF50-6712-44B9-A648-75AF21D0378E}" type="datetimeFigureOut">
              <a:rPr lang="es-PR" smtClean="0"/>
              <a:t>10/04/2021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3645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3645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r">
              <a:defRPr sz="1200"/>
            </a:lvl1pPr>
          </a:lstStyle>
          <a:p>
            <a:fld id="{4818280B-F7F0-4F68-90DD-8657E6FE5A3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10577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0452E-92BB-4F2F-B640-5285E21F622A}" type="datetimeFigureOut">
              <a:rPr lang="es-PR" smtClean="0"/>
              <a:t>10/04/2021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6588"/>
            <a:ext cx="5564188" cy="3638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816E0-F924-481D-86FC-C25DAD26092D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4530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816E0-F924-481D-86FC-C25DAD26092D}" type="slidenum">
              <a:rPr lang="es-PR" smtClean="0"/>
              <a:t>18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4341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2412-0135-6E4B-B831-9A0698DA2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2481F-9920-0947-A7E9-A98314392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52A2A-5FA7-F047-9326-E7E12D07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A4D-56EB-1D4A-84F5-04284CCEE23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A816D-27A8-3543-9AE7-A07C2F31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FB2B6-9D45-E740-82DC-B197466D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DED9-510C-2F4F-8495-53412EF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D94C-016F-D84C-9404-0B6B267F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0350E-D6D2-DE4E-8F9C-0E7998725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83C4C-D060-2F4D-8154-F950529A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A4D-56EB-1D4A-84F5-04284CCEE23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C80E-23D2-924D-9B49-72AD606A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FF75A-C473-8C4B-9AD3-5F8EAFFB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DED9-510C-2F4F-8495-53412EF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4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A3A91-B457-C447-8FD1-085DBCA9C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ED488-E499-7140-A902-8AFDDCA28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C0850-3B30-2D42-A886-724AB2A6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A4D-56EB-1D4A-84F5-04284CCEE23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E8C43-6C3F-A942-880D-E1E4045C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E568C-25E1-5A49-8171-D41747DB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DED9-510C-2F4F-8495-53412EF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7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8E661-5251-8D4A-B785-44A6DB99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805BC-2329-844A-AA01-6F2BB5F4A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47F6D-8852-CE49-8998-68CD6DC6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A4D-56EB-1D4A-84F5-04284CCEE23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B4045-E775-CD4D-8BCB-38BA6D91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2901E-AAEB-1741-8C24-87AF4B9F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DED9-510C-2F4F-8495-53412EF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6FD3-EADC-BE49-9D1E-801843E4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65E1A-2FEB-6B43-B3C9-3B10F5BFA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AE1A0-0F71-1048-977C-0F5FEE82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A4D-56EB-1D4A-84F5-04284CCEE23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6E03D-81D5-6F43-B226-E321E34C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07C75-D9AD-224B-8E50-7472944E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DED9-510C-2F4F-8495-53412EF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2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71C4-6DC5-D743-A14C-AC9B5789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77E21-F3F9-BA4C-844D-CF47936C9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FB21D-B0A2-ED4C-B382-FF389AD67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C829E-6BBE-9E4A-AF25-D71CBA21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A4D-56EB-1D4A-84F5-04284CCEE23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6723E-E435-A44C-A56A-9F71480B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EF3C8-CEC5-634D-BBBA-6B22212B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DED9-510C-2F4F-8495-53412EF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6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E151-D546-4B46-93E1-2DB09AB9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17A8A-F292-F348-9D20-994350B69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11485-9514-D546-AF5A-737A1D11A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777EE-0FC5-9745-8AF0-AA12F2C18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33F60-2E0B-EF47-AAF9-945C2A0C8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580FDD-1848-2648-87A4-F26E9EB7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A4D-56EB-1D4A-84F5-04284CCEE23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451F3B-9FF6-024E-94AD-12B9275A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133ADC-5518-4449-AD64-29620D23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DED9-510C-2F4F-8495-53412EF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4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4EE8-2C32-8744-B4EE-2F883318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2A5A6-55D4-FA41-9760-D294B296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A4D-56EB-1D4A-84F5-04284CCEE23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B397E-FD52-3443-AAE9-806A19F6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97F72-3793-E541-BFDA-EAFE5317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DED9-510C-2F4F-8495-53412EF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2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84FF5-D0BD-9A44-BB46-B901CD889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A4D-56EB-1D4A-84F5-04284CCEE23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249DB-708C-194E-B2FE-3C7C59C6C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F5AD9-A005-5B4D-AF2B-7353D0F8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DED9-510C-2F4F-8495-53412EF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1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31E0F-3DD5-BD46-8E28-962E6C63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0238E-DE30-D144-A309-807EC43E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9C443-BF3B-DD4D-BEC1-4CF7159C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A52D3-4D4E-AE4C-82AC-7F2152B3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A4D-56EB-1D4A-84F5-04284CCEE23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68BB3-4D4C-5E40-BD58-52BF4971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BE593-5AEC-0142-B979-CA2FD0CC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DED9-510C-2F4F-8495-53412EF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1077-08E0-D741-9843-FEB62AAD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B9C0C-808F-664D-BC5C-E056FD1A5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FAA4A-966F-F948-945A-630FEC4E9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CE15D-D3D2-494D-B5B2-4CF51323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6A4D-56EB-1D4A-84F5-04284CCEE23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92440-663F-CA4E-A3EA-E8801CFC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D67C2-9C16-804A-91C6-AE3F113F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DED9-510C-2F4F-8495-53412EF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6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3B11A-90FC-A14A-B350-D2C30209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5297C-D54D-5E41-9711-E0AA5D735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79A7D-C54C-384C-93FA-68B13FBE9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B6A4D-56EB-1D4A-84F5-04284CCEE23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906D5-5400-994C-B499-14A3A235E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EBC10-29F6-0245-9E37-24E14D84C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BDED9-510C-2F4F-8495-53412EF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forms.office.com/r/Rj1bLLaD7b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forms.office.com/r/sDUKnKfhG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8B368A-7C9E-3B4D-B82E-185A0A2E1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" y="0"/>
            <a:ext cx="12173350" cy="685800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9010C0D-327D-CC41-BF11-35A25C295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036" y="0"/>
            <a:ext cx="3606800" cy="2400300"/>
          </a:xfrm>
          <a:prstGeom prst="rect">
            <a:avLst/>
          </a:prstGeom>
        </p:spPr>
      </p:pic>
      <p:pic>
        <p:nvPicPr>
          <p:cNvPr id="3" name="Picture 2" descr="LOGO SA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49" y="96807"/>
            <a:ext cx="2254250" cy="107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F0B222-281D-40B3-BA57-C65C3105BD83}"/>
              </a:ext>
            </a:extLst>
          </p:cNvPr>
          <p:cNvSpPr txBox="1"/>
          <p:nvPr/>
        </p:nvSpPr>
        <p:spPr>
          <a:xfrm>
            <a:off x="3162006" y="3446908"/>
            <a:ext cx="6569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REFUERZO ACADÉMICO EXTENDIDO (RAE)</a:t>
            </a:r>
          </a:p>
          <a:p>
            <a:pPr algn="ctr"/>
            <a:endParaRPr lang="en-US" sz="48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692" y="1304487"/>
            <a:ext cx="2774758" cy="21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5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AC4BD-E46F-4346-AF34-42293A8FD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376" y="0"/>
            <a:ext cx="370162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CB9F42-51B2-4939-A696-6C3A25D22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0486" y="5144876"/>
            <a:ext cx="3005588" cy="1713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757F29-589A-4F0A-911C-8E55682A7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635" y="5827343"/>
            <a:ext cx="1871634" cy="8961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3DBD7A-A1C3-4C20-94DB-AF5C2536D85E}"/>
              </a:ext>
            </a:extLst>
          </p:cNvPr>
          <p:cNvSpPr/>
          <p:nvPr/>
        </p:nvSpPr>
        <p:spPr>
          <a:xfrm>
            <a:off x="975360" y="167755"/>
            <a:ext cx="81295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/>
              <a:t>Componente de escuelas ocupacionales</a:t>
            </a:r>
          </a:p>
          <a:p>
            <a:endParaRPr lang="es-ES" sz="2800" b="1"/>
          </a:p>
          <a:p>
            <a:r>
              <a:rPr lang="es-ES" sz="2000"/>
              <a:t>•	1 director de escuela</a:t>
            </a:r>
          </a:p>
          <a:p>
            <a:r>
              <a:rPr lang="es-ES" sz="2000"/>
              <a:t>•	1 oficinista mecanógrafo I o personal de apoyo administrativo</a:t>
            </a:r>
          </a:p>
          <a:p>
            <a:r>
              <a:rPr lang="es-ES" sz="2000"/>
              <a:t>•	1 empleado del comedor escolar</a:t>
            </a:r>
          </a:p>
          <a:p>
            <a:r>
              <a:rPr lang="es-ES" sz="2000"/>
              <a:t>•	1 maestro bibliotecario</a:t>
            </a:r>
          </a:p>
          <a:p>
            <a:r>
              <a:rPr lang="es-ES" sz="2000"/>
              <a:t>•	1 trabajador social o consejero profesional</a:t>
            </a:r>
          </a:p>
          <a:p>
            <a:r>
              <a:rPr lang="es-ES" sz="2000"/>
              <a:t>•	1 maestro de Educación Especial</a:t>
            </a:r>
          </a:p>
          <a:p>
            <a:r>
              <a:rPr lang="es-ES" sz="2000"/>
              <a:t>•	1 maestro de Matemáticas</a:t>
            </a:r>
          </a:p>
          <a:p>
            <a:r>
              <a:rPr lang="es-ES" sz="2000"/>
              <a:t>•	1 maestro de Ciencias</a:t>
            </a:r>
          </a:p>
          <a:p>
            <a:r>
              <a:rPr lang="es-ES" sz="2000"/>
              <a:t>•	1 maestro de Español</a:t>
            </a:r>
          </a:p>
          <a:p>
            <a:r>
              <a:rPr lang="es-ES" sz="2000"/>
              <a:t>•	1 maestro de Inglés</a:t>
            </a:r>
          </a:p>
          <a:p>
            <a:r>
              <a:rPr lang="es-ES" sz="2000"/>
              <a:t>•	1 maestro de Estudios Sociales</a:t>
            </a:r>
          </a:p>
          <a:p>
            <a:r>
              <a:rPr lang="es-ES" sz="2000"/>
              <a:t>•	1 maestros de Bellas Artes o Educación Física</a:t>
            </a:r>
          </a:p>
          <a:p>
            <a:r>
              <a:rPr lang="es-ES" sz="2000"/>
              <a:t>•	1 maestro de Salud Escolar</a:t>
            </a:r>
          </a:p>
          <a:p>
            <a:r>
              <a:rPr lang="es-ES" sz="2000"/>
              <a:t>•	1 maestro ocupacional de cursos no conducentes a certificados</a:t>
            </a:r>
            <a:endParaRPr lang="es-E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5CA81D-E413-47CD-BB60-72F8EA562C2B}"/>
              </a:ext>
            </a:extLst>
          </p:cNvPr>
          <p:cNvSpPr/>
          <p:nvPr/>
        </p:nvSpPr>
        <p:spPr>
          <a:xfrm>
            <a:off x="2865120" y="5366806"/>
            <a:ext cx="69963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/>
              <a:t>14 más diez (10) maestros de cursos conducentes a certificados. Los 10 maestros ocupacionales trabajarán para ofrecerle a los estudiantes horas de talleres, reponer notas, ofrecer estudios supervisados, entre otros. </a:t>
            </a:r>
            <a:endParaRPr lang="en-PR" sz="2000"/>
          </a:p>
        </p:txBody>
      </p:sp>
    </p:spTree>
    <p:extLst>
      <p:ext uri="{BB962C8B-B14F-4D97-AF65-F5344CB8AC3E}">
        <p14:creationId xmlns:p14="http://schemas.microsoft.com/office/powerpoint/2010/main" val="288006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-1"/>
            <a:ext cx="12173350" cy="2967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0502DA-E6F1-004D-A427-EAD961B3F99A}"/>
              </a:ext>
            </a:extLst>
          </p:cNvPr>
          <p:cNvSpPr/>
          <p:nvPr/>
        </p:nvSpPr>
        <p:spPr>
          <a:xfrm>
            <a:off x="2622863" y="1784033"/>
            <a:ext cx="8804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>
              <a:latin typeface="Montserrat" pitchFamily="2" charset="77"/>
            </a:endParaRPr>
          </a:p>
          <a:p>
            <a:r>
              <a:rPr lang="en-US">
                <a:latin typeface="Montserrat" pitchFamily="2" charset="77"/>
              </a:rPr>
              <a:t/>
            </a:r>
            <a:br>
              <a:rPr lang="en-US">
                <a:latin typeface="Montserrat" pitchFamily="2" charset="77"/>
              </a:rPr>
            </a:br>
            <a:endParaRPr lang="en-US">
              <a:latin typeface="Montserrat" pitchFamily="2" charset="77"/>
            </a:endParaRPr>
          </a:p>
        </p:txBody>
      </p:sp>
      <p:pic>
        <p:nvPicPr>
          <p:cNvPr id="6" name="Picture 5" descr="LOGO SA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5712241"/>
            <a:ext cx="2064085" cy="9870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92AFAB-A6C3-4498-A0B0-3D9EBD81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Personal a </a:t>
            </a:r>
            <a:r>
              <a:rPr lang="en-US" b="1" err="1">
                <a:solidFill>
                  <a:schemeClr val="bg1"/>
                </a:solidFill>
              </a:rPr>
              <a:t>contratar</a:t>
            </a:r>
            <a:r>
              <a:rPr lang="en-US" b="1">
                <a:solidFill>
                  <a:schemeClr val="bg1"/>
                </a:solidFill>
              </a:rPr>
              <a:t> por ORE</a:t>
            </a:r>
            <a:endParaRPr lang="en-PR" b="1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BEA3341-E384-4550-B9E9-97FE7806D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456408"/>
              </p:ext>
            </p:extLst>
          </p:nvPr>
        </p:nvGraphicFramePr>
        <p:xfrm>
          <a:off x="2321746" y="1938436"/>
          <a:ext cx="7919534" cy="3773805"/>
        </p:xfrm>
        <a:graphic>
          <a:graphicData uri="http://schemas.openxmlformats.org/drawingml/2006/table">
            <a:tbl>
              <a:tblPr/>
              <a:tblGrid>
                <a:gridCol w="1614323">
                  <a:extLst>
                    <a:ext uri="{9D8B030D-6E8A-4147-A177-3AD203B41FA5}">
                      <a16:colId xmlns:a16="http://schemas.microsoft.com/office/drawing/2014/main" val="3454765042"/>
                    </a:ext>
                  </a:extLst>
                </a:gridCol>
                <a:gridCol w="2017901">
                  <a:extLst>
                    <a:ext uri="{9D8B030D-6E8A-4147-A177-3AD203B41FA5}">
                      <a16:colId xmlns:a16="http://schemas.microsoft.com/office/drawing/2014/main" val="2757968989"/>
                    </a:ext>
                  </a:extLst>
                </a:gridCol>
                <a:gridCol w="2199220">
                  <a:extLst>
                    <a:ext uri="{9D8B030D-6E8A-4147-A177-3AD203B41FA5}">
                      <a16:colId xmlns:a16="http://schemas.microsoft.com/office/drawing/2014/main" val="24447639"/>
                    </a:ext>
                  </a:extLst>
                </a:gridCol>
                <a:gridCol w="2088090">
                  <a:extLst>
                    <a:ext uri="{9D8B030D-6E8A-4147-A177-3AD203B41FA5}">
                      <a16:colId xmlns:a16="http://schemas.microsoft.com/office/drawing/2014/main" val="3207778382"/>
                    </a:ext>
                  </a:extLst>
                </a:gridCol>
              </a:tblGrid>
              <a:tr h="873717">
                <a:tc>
                  <a:txBody>
                    <a:bodyPr/>
                    <a:lstStyle/>
                    <a:p>
                      <a:pPr algn="ctr" fontAlgn="b"/>
                      <a:r>
                        <a:rPr lang="es-P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PUESTO DE DIRECTOR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PUESTO DE  OFICINISTA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PUESTOS DE EMPLEADOS DEL COMEDOR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79080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 fontAlgn="b"/>
                      <a:r>
                        <a:rPr lang="es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ARECIBO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081001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 fontAlgn="b"/>
                      <a:r>
                        <a:rPr lang="es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BAYAMON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444552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 fontAlgn="b"/>
                      <a:r>
                        <a:rPr lang="es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CAGUAS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186780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 fontAlgn="b"/>
                      <a:r>
                        <a:rPr lang="es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HUMACAO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105095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 fontAlgn="b"/>
                      <a:r>
                        <a:rPr lang="es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MAYAGUEZ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794209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 fontAlgn="b"/>
                      <a:r>
                        <a:rPr lang="es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17088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 fontAlgn="b"/>
                      <a:r>
                        <a:rPr lang="es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995892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 fontAlgn="b"/>
                      <a:r>
                        <a:rPr lang="es-P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757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53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-1"/>
            <a:ext cx="12173350" cy="2967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0502DA-E6F1-004D-A427-EAD961B3F99A}"/>
              </a:ext>
            </a:extLst>
          </p:cNvPr>
          <p:cNvSpPr/>
          <p:nvPr/>
        </p:nvSpPr>
        <p:spPr>
          <a:xfrm>
            <a:off x="2622863" y="1784033"/>
            <a:ext cx="8804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>
              <a:latin typeface="Montserrat" pitchFamily="2" charset="77"/>
            </a:endParaRPr>
          </a:p>
          <a:p>
            <a:r>
              <a:rPr lang="en-US">
                <a:latin typeface="Montserrat" pitchFamily="2" charset="77"/>
              </a:rPr>
              <a:t/>
            </a:r>
            <a:br>
              <a:rPr lang="en-US">
                <a:latin typeface="Montserrat" pitchFamily="2" charset="77"/>
              </a:rPr>
            </a:br>
            <a:endParaRPr lang="en-US">
              <a:latin typeface="Montserrat" pitchFamily="2" charset="77"/>
            </a:endParaRPr>
          </a:p>
        </p:txBody>
      </p:sp>
      <p:pic>
        <p:nvPicPr>
          <p:cNvPr id="6" name="Picture 5" descr="LOGO SA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5712241"/>
            <a:ext cx="2064085" cy="9870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92AFAB-A6C3-4498-A0B0-3D9EBD81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Personal a </a:t>
            </a:r>
            <a:r>
              <a:rPr lang="en-US" b="1" err="1">
                <a:solidFill>
                  <a:schemeClr val="bg1"/>
                </a:solidFill>
              </a:rPr>
              <a:t>contratar</a:t>
            </a:r>
            <a:r>
              <a:rPr lang="en-US" b="1">
                <a:solidFill>
                  <a:schemeClr val="bg1"/>
                </a:solidFill>
              </a:rPr>
              <a:t> por ORE</a:t>
            </a:r>
            <a:endParaRPr lang="en-PR" b="1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491304E-CD9A-43CA-99B7-8DE9E0121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824533"/>
              </p:ext>
            </p:extLst>
          </p:nvPr>
        </p:nvGraphicFramePr>
        <p:xfrm>
          <a:off x="419100" y="2253382"/>
          <a:ext cx="11646234" cy="2202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8451">
                  <a:extLst>
                    <a:ext uri="{9D8B030D-6E8A-4147-A177-3AD203B41FA5}">
                      <a16:colId xmlns:a16="http://schemas.microsoft.com/office/drawing/2014/main" val="311142513"/>
                    </a:ext>
                  </a:extLst>
                </a:gridCol>
                <a:gridCol w="533535">
                  <a:extLst>
                    <a:ext uri="{9D8B030D-6E8A-4147-A177-3AD203B41FA5}">
                      <a16:colId xmlns:a16="http://schemas.microsoft.com/office/drawing/2014/main" val="3653165340"/>
                    </a:ext>
                  </a:extLst>
                </a:gridCol>
                <a:gridCol w="770058">
                  <a:extLst>
                    <a:ext uri="{9D8B030D-6E8A-4147-A177-3AD203B41FA5}">
                      <a16:colId xmlns:a16="http://schemas.microsoft.com/office/drawing/2014/main" val="3794381415"/>
                    </a:ext>
                  </a:extLst>
                </a:gridCol>
                <a:gridCol w="631152">
                  <a:extLst>
                    <a:ext uri="{9D8B030D-6E8A-4147-A177-3AD203B41FA5}">
                      <a16:colId xmlns:a16="http://schemas.microsoft.com/office/drawing/2014/main" val="4047757606"/>
                    </a:ext>
                  </a:extLst>
                </a:gridCol>
                <a:gridCol w="567560">
                  <a:extLst>
                    <a:ext uri="{9D8B030D-6E8A-4147-A177-3AD203B41FA5}">
                      <a16:colId xmlns:a16="http://schemas.microsoft.com/office/drawing/2014/main" val="2261579224"/>
                    </a:ext>
                  </a:extLst>
                </a:gridCol>
                <a:gridCol w="634332">
                  <a:extLst>
                    <a:ext uri="{9D8B030D-6E8A-4147-A177-3AD203B41FA5}">
                      <a16:colId xmlns:a16="http://schemas.microsoft.com/office/drawing/2014/main" val="3837650557"/>
                    </a:ext>
                  </a:extLst>
                </a:gridCol>
                <a:gridCol w="600946">
                  <a:extLst>
                    <a:ext uri="{9D8B030D-6E8A-4147-A177-3AD203B41FA5}">
                      <a16:colId xmlns:a16="http://schemas.microsoft.com/office/drawing/2014/main" val="2870619873"/>
                    </a:ext>
                  </a:extLst>
                </a:gridCol>
                <a:gridCol w="784567">
                  <a:extLst>
                    <a:ext uri="{9D8B030D-6E8A-4147-A177-3AD203B41FA5}">
                      <a16:colId xmlns:a16="http://schemas.microsoft.com/office/drawing/2014/main" val="3362338627"/>
                    </a:ext>
                  </a:extLst>
                </a:gridCol>
                <a:gridCol w="667718">
                  <a:extLst>
                    <a:ext uri="{9D8B030D-6E8A-4147-A177-3AD203B41FA5}">
                      <a16:colId xmlns:a16="http://schemas.microsoft.com/office/drawing/2014/main" val="2443142066"/>
                    </a:ext>
                  </a:extLst>
                </a:gridCol>
                <a:gridCol w="651024">
                  <a:extLst>
                    <a:ext uri="{9D8B030D-6E8A-4147-A177-3AD203B41FA5}">
                      <a16:colId xmlns:a16="http://schemas.microsoft.com/office/drawing/2014/main" val="1441108883"/>
                    </a:ext>
                  </a:extLst>
                </a:gridCol>
                <a:gridCol w="600946">
                  <a:extLst>
                    <a:ext uri="{9D8B030D-6E8A-4147-A177-3AD203B41FA5}">
                      <a16:colId xmlns:a16="http://schemas.microsoft.com/office/drawing/2014/main" val="3259611223"/>
                    </a:ext>
                  </a:extLst>
                </a:gridCol>
                <a:gridCol w="634332">
                  <a:extLst>
                    <a:ext uri="{9D8B030D-6E8A-4147-A177-3AD203B41FA5}">
                      <a16:colId xmlns:a16="http://schemas.microsoft.com/office/drawing/2014/main" val="1647611879"/>
                    </a:ext>
                  </a:extLst>
                </a:gridCol>
                <a:gridCol w="667718">
                  <a:extLst>
                    <a:ext uri="{9D8B030D-6E8A-4147-A177-3AD203B41FA5}">
                      <a16:colId xmlns:a16="http://schemas.microsoft.com/office/drawing/2014/main" val="2259145749"/>
                    </a:ext>
                  </a:extLst>
                </a:gridCol>
                <a:gridCol w="734490">
                  <a:extLst>
                    <a:ext uri="{9D8B030D-6E8A-4147-A177-3AD203B41FA5}">
                      <a16:colId xmlns:a16="http://schemas.microsoft.com/office/drawing/2014/main" val="1943160270"/>
                    </a:ext>
                  </a:extLst>
                </a:gridCol>
                <a:gridCol w="1051655">
                  <a:extLst>
                    <a:ext uri="{9D8B030D-6E8A-4147-A177-3AD203B41FA5}">
                      <a16:colId xmlns:a16="http://schemas.microsoft.com/office/drawing/2014/main" val="1182674132"/>
                    </a:ext>
                  </a:extLst>
                </a:gridCol>
                <a:gridCol w="1157750">
                  <a:extLst>
                    <a:ext uri="{9D8B030D-6E8A-4147-A177-3AD203B41FA5}">
                      <a16:colId xmlns:a16="http://schemas.microsoft.com/office/drawing/2014/main" val="3147714115"/>
                    </a:ext>
                  </a:extLst>
                </a:gridCol>
              </a:tblGrid>
              <a:tr h="152308"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</a:t>
                      </a: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 K-3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 4-6to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 INGL </a:t>
                      </a:r>
                    </a:p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K-6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ESPA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 INGLES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 MATE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 CIENCIAS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 ESSO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 EE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 EDFI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ARTE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SALUD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 TS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 CONSEJERO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R" sz="1400" b="1" u="none" strike="noStrike">
                          <a:effectLst/>
                        </a:rPr>
                        <a:t> BIBLIOTECARIO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331713385"/>
                  </a:ext>
                </a:extLst>
              </a:tr>
              <a:tr h="152308">
                <a:tc>
                  <a:txBody>
                    <a:bodyPr/>
                    <a:lstStyle/>
                    <a:p>
                      <a:pPr algn="l" fontAlgn="b"/>
                      <a:r>
                        <a:rPr lang="es-PR" sz="1400" u="none" strike="noStrike">
                          <a:effectLst/>
                        </a:rPr>
                        <a:t>ARECIBO</a:t>
                      </a:r>
                      <a:endParaRPr lang="es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166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112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148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31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56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39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63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24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87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916365493"/>
                  </a:ext>
                </a:extLst>
              </a:tr>
              <a:tr h="152308">
                <a:tc>
                  <a:txBody>
                    <a:bodyPr/>
                    <a:lstStyle/>
                    <a:p>
                      <a:pPr algn="l" fontAlgn="b"/>
                      <a:r>
                        <a:rPr lang="es-PR" sz="1400" u="none" strike="noStrike">
                          <a:effectLst/>
                        </a:rPr>
                        <a:t>BAYAMON</a:t>
                      </a:r>
                      <a:endParaRPr lang="es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217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145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73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41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41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41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41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41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191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39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72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42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83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28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111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410667927"/>
                  </a:ext>
                </a:extLst>
              </a:tr>
              <a:tr h="152308">
                <a:tc>
                  <a:txBody>
                    <a:bodyPr/>
                    <a:lstStyle/>
                    <a:p>
                      <a:pPr algn="l" fontAlgn="b"/>
                      <a:r>
                        <a:rPr lang="es-PR" sz="1400" u="none" strike="noStrike">
                          <a:effectLst/>
                        </a:rPr>
                        <a:t>CAGUAS</a:t>
                      </a:r>
                      <a:endParaRPr lang="es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186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122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61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49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49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49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49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49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175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43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60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49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72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31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103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4173483174"/>
                  </a:ext>
                </a:extLst>
              </a:tr>
              <a:tr h="152308">
                <a:tc>
                  <a:txBody>
                    <a:bodyPr/>
                    <a:lstStyle/>
                    <a:p>
                      <a:pPr algn="l" fontAlgn="b"/>
                      <a:r>
                        <a:rPr lang="es-PR" sz="1400" u="none" strike="noStrike">
                          <a:effectLst/>
                        </a:rPr>
                        <a:t>HUMACAO</a:t>
                      </a:r>
                      <a:endParaRPr lang="es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204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138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69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194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51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67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84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118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843005474"/>
                  </a:ext>
                </a:extLst>
              </a:tr>
              <a:tr h="152308">
                <a:tc>
                  <a:txBody>
                    <a:bodyPr/>
                    <a:lstStyle/>
                    <a:p>
                      <a:pPr algn="l" fontAlgn="b"/>
                      <a:r>
                        <a:rPr lang="es-PR" sz="1400" u="none" strike="noStrike">
                          <a:effectLst/>
                        </a:rPr>
                        <a:t>MAYAGUEZ</a:t>
                      </a:r>
                      <a:endParaRPr lang="es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219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146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73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40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40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40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40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40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182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31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74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40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81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24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105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330780354"/>
                  </a:ext>
                </a:extLst>
              </a:tr>
              <a:tr h="152308">
                <a:tc>
                  <a:txBody>
                    <a:bodyPr/>
                    <a:lstStyle/>
                    <a:p>
                      <a:pPr algn="l" fontAlgn="b"/>
                      <a:r>
                        <a:rPr lang="es-PR" sz="1400" u="none" strike="noStrike">
                          <a:effectLst/>
                        </a:rPr>
                        <a:t>PONCE</a:t>
                      </a:r>
                      <a:endParaRPr lang="es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247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165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83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53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53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53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53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53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221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49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84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104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29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133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118128702"/>
                  </a:ext>
                </a:extLst>
              </a:tr>
              <a:tr h="152308">
                <a:tc>
                  <a:txBody>
                    <a:bodyPr/>
                    <a:lstStyle/>
                    <a:p>
                      <a:pPr algn="l" fontAlgn="b"/>
                      <a:r>
                        <a:rPr lang="es-PR" sz="1400" u="none" strike="noStrike">
                          <a:effectLst/>
                        </a:rPr>
                        <a:t>SAN JUAN</a:t>
                      </a:r>
                      <a:endParaRPr lang="es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215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128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72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210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64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68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84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37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121</a:t>
                      </a:r>
                      <a:endParaRPr lang="en-P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4148930970"/>
                  </a:ext>
                </a:extLst>
              </a:tr>
              <a:tr h="152308">
                <a:tc>
                  <a:txBody>
                    <a:bodyPr/>
                    <a:lstStyle/>
                    <a:p>
                      <a:pPr algn="l" fontAlgn="b"/>
                      <a:r>
                        <a:rPr lang="es-PR" sz="1400" u="none" strike="noStrike">
                          <a:effectLst/>
                        </a:rPr>
                        <a:t> Total</a:t>
                      </a:r>
                      <a:endParaRPr lang="es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1454</a:t>
                      </a:r>
                      <a:endParaRPr lang="en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956</a:t>
                      </a:r>
                      <a:endParaRPr lang="en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488</a:t>
                      </a:r>
                      <a:endParaRPr lang="en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331</a:t>
                      </a:r>
                      <a:endParaRPr lang="en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331</a:t>
                      </a:r>
                      <a:endParaRPr lang="en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331</a:t>
                      </a:r>
                      <a:endParaRPr lang="en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331</a:t>
                      </a:r>
                      <a:endParaRPr lang="en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331</a:t>
                      </a:r>
                      <a:endParaRPr lang="en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1321</a:t>
                      </a:r>
                      <a:endParaRPr lang="en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308</a:t>
                      </a:r>
                      <a:endParaRPr lang="en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470</a:t>
                      </a:r>
                      <a:endParaRPr lang="en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349</a:t>
                      </a:r>
                      <a:endParaRPr lang="en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571</a:t>
                      </a:r>
                      <a:endParaRPr lang="en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207</a:t>
                      </a:r>
                      <a:endParaRPr lang="en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R" sz="1400" u="none" strike="noStrike">
                          <a:effectLst/>
                        </a:rPr>
                        <a:t>778</a:t>
                      </a:r>
                      <a:endParaRPr lang="en-P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/>
                </a:tc>
                <a:extLst>
                  <a:ext uri="{0D108BD9-81ED-4DB2-BD59-A6C34878D82A}">
                    <a16:rowId xmlns:a16="http://schemas.microsoft.com/office/drawing/2014/main" val="1627815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58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25" y="-1"/>
            <a:ext cx="12173350" cy="2777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C98CD4-0ED0-D144-8CA2-EBB4E38F6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130" y="2268056"/>
            <a:ext cx="4315838" cy="1407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E58DA-618B-CE45-8F71-2F9FC2895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130" y="4080103"/>
            <a:ext cx="4315838" cy="1407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578B73-61C1-6A4E-A8AA-BE12CFC5F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72" y="2268056"/>
            <a:ext cx="4315838" cy="1407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97635D-DFBF-9B40-8804-D6E4E5790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72" y="4080103"/>
            <a:ext cx="4315838" cy="1407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A5A7FC-C07E-C549-9F89-32FC4EF79E00}"/>
              </a:ext>
            </a:extLst>
          </p:cNvPr>
          <p:cNvSpPr txBox="1"/>
          <p:nvPr/>
        </p:nvSpPr>
        <p:spPr>
          <a:xfrm>
            <a:off x="1896952" y="2515583"/>
            <a:ext cx="105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Montserrat" pitchFamily="2" charset="77"/>
              </a:rPr>
              <a:t>1</a:t>
            </a:r>
            <a:r>
              <a:rPr lang="en-US" sz="1400">
                <a:solidFill>
                  <a:schemeClr val="bg1"/>
                </a:solidFill>
                <a:latin typeface="Montserrat" pitchFamily="2" charset="77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D0E868-9D8F-E44F-B627-7646149C63EF}"/>
              </a:ext>
            </a:extLst>
          </p:cNvPr>
          <p:cNvSpPr txBox="1"/>
          <p:nvPr/>
        </p:nvSpPr>
        <p:spPr>
          <a:xfrm>
            <a:off x="3427039" y="2351903"/>
            <a:ext cx="2138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>
                <a:latin typeface="Montserrat" pitchFamily="2" charset="77"/>
              </a:rPr>
              <a:t>Orientación</a:t>
            </a:r>
            <a:r>
              <a:rPr lang="en-US" sz="2000" b="1">
                <a:latin typeface="Montserrat" pitchFamily="2" charset="77"/>
              </a:rPr>
              <a:t> </a:t>
            </a:r>
            <a:r>
              <a:rPr lang="en-US" sz="2000" b="1" err="1">
                <a:latin typeface="Montserrat" pitchFamily="2" charset="77"/>
              </a:rPr>
              <a:t>sobre</a:t>
            </a:r>
            <a:r>
              <a:rPr lang="en-US" sz="2000" b="1">
                <a:latin typeface="Montserrat" pitchFamily="2" charset="77"/>
              </a:rPr>
              <a:t> los </a:t>
            </a:r>
            <a:r>
              <a:rPr lang="en-US" sz="2000" b="1" err="1">
                <a:latin typeface="Montserrat" pitchFamily="2" charset="77"/>
              </a:rPr>
              <a:t>servicios</a:t>
            </a:r>
            <a:r>
              <a:rPr lang="en-US" sz="2000" b="1">
                <a:latin typeface="Montserrat" pitchFamily="2" charset="77"/>
              </a:rPr>
              <a:t> y </a:t>
            </a:r>
            <a:r>
              <a:rPr lang="en-US" sz="2000" b="1" err="1">
                <a:latin typeface="Montserrat" pitchFamily="2" charset="77"/>
              </a:rPr>
              <a:t>requerimientos</a:t>
            </a:r>
            <a:r>
              <a:rPr lang="en-US" sz="2000" b="1">
                <a:latin typeface="Montserrat" pitchFamily="2" charset="77"/>
              </a:rPr>
              <a:t> de RAE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974F10-4ECA-024F-B6BB-F7FF90B96BD0}"/>
              </a:ext>
            </a:extLst>
          </p:cNvPr>
          <p:cNvSpPr txBox="1"/>
          <p:nvPr/>
        </p:nvSpPr>
        <p:spPr>
          <a:xfrm>
            <a:off x="1896952" y="4322611"/>
            <a:ext cx="1054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7DA5A9-FC1B-F745-B3D9-9418633CD70C}"/>
              </a:ext>
            </a:extLst>
          </p:cNvPr>
          <p:cNvSpPr txBox="1"/>
          <p:nvPr/>
        </p:nvSpPr>
        <p:spPr>
          <a:xfrm>
            <a:off x="3395684" y="4338069"/>
            <a:ext cx="2440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Montserrat" pitchFamily="2" charset="77"/>
              </a:rPr>
              <a:t>Desarrollo </a:t>
            </a:r>
            <a:r>
              <a:rPr lang="en-US" sz="2000" b="1" dirty="0" err="1">
                <a:latin typeface="Montserrat" pitchFamily="2" charset="77"/>
              </a:rPr>
              <a:t>profesional</a:t>
            </a:r>
            <a:r>
              <a:rPr lang="en-US" sz="2000" b="1" dirty="0">
                <a:latin typeface="Montserrat" pitchFamily="2" charset="77"/>
              </a:rPr>
              <a:t> de 5 </a:t>
            </a:r>
            <a:r>
              <a:rPr lang="en-US" sz="2000" b="1" dirty="0" err="1">
                <a:latin typeface="Montserrat" pitchFamily="2" charset="77"/>
              </a:rPr>
              <a:t>días</a:t>
            </a:r>
            <a:endParaRPr lang="en-US" sz="2000" b="1" dirty="0">
              <a:latin typeface="Montserrat" pitchFamily="2" charset="77"/>
            </a:endParaRPr>
          </a:p>
          <a:p>
            <a:pPr algn="ctr"/>
            <a:r>
              <a:rPr lang="en-US" sz="2000" b="1" dirty="0">
                <a:latin typeface="Montserrat" pitchFamily="2" charset="77"/>
              </a:rPr>
              <a:t>(</a:t>
            </a:r>
            <a:r>
              <a:rPr lang="en-US" sz="2000" b="1" dirty="0" err="1">
                <a:latin typeface="Montserrat" pitchFamily="2" charset="77"/>
              </a:rPr>
              <a:t>primera</a:t>
            </a:r>
            <a:r>
              <a:rPr lang="en-US" sz="2000" b="1" dirty="0">
                <a:latin typeface="Montserrat" pitchFamily="2" charset="77"/>
              </a:rPr>
              <a:t> </a:t>
            </a:r>
            <a:r>
              <a:rPr lang="en-US" sz="2000" b="1" dirty="0" err="1">
                <a:latin typeface="Montserrat" pitchFamily="2" charset="77"/>
              </a:rPr>
              <a:t>semana</a:t>
            </a:r>
            <a:r>
              <a:rPr lang="en-US" sz="2000" b="1" dirty="0">
                <a:latin typeface="Montserrat" pitchFamily="2" charset="77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974F36-A3FD-044B-BB1A-2DD8A9EB8DC9}"/>
              </a:ext>
            </a:extLst>
          </p:cNvPr>
          <p:cNvSpPr txBox="1"/>
          <p:nvPr/>
        </p:nvSpPr>
        <p:spPr>
          <a:xfrm>
            <a:off x="6730209" y="2515583"/>
            <a:ext cx="1054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Montserrat" pitchFamily="2" charset="77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A16BA4-27E5-7146-BC26-AFBCE57D5C56}"/>
              </a:ext>
            </a:extLst>
          </p:cNvPr>
          <p:cNvSpPr txBox="1"/>
          <p:nvPr/>
        </p:nvSpPr>
        <p:spPr>
          <a:xfrm>
            <a:off x="8253585" y="2309979"/>
            <a:ext cx="2387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>
                <a:latin typeface="Montserrat" pitchFamily="2" charset="77"/>
              </a:rPr>
              <a:t>Reuniones</a:t>
            </a:r>
            <a:r>
              <a:rPr lang="en-US" sz="2000" b="1">
                <a:latin typeface="Montserrat" pitchFamily="2" charset="77"/>
              </a:rPr>
              <a:t> </a:t>
            </a:r>
            <a:r>
              <a:rPr lang="en-US" sz="2000" b="1" err="1">
                <a:latin typeface="Montserrat" pitchFamily="2" charset="77"/>
              </a:rPr>
              <a:t>mensuales</a:t>
            </a:r>
            <a:r>
              <a:rPr lang="en-US" sz="2000" b="1">
                <a:latin typeface="Montserrat" pitchFamily="2" charset="77"/>
              </a:rPr>
              <a:t> con personal </a:t>
            </a:r>
            <a:r>
              <a:rPr lang="en-US" sz="2000" b="1" err="1">
                <a:latin typeface="Montserrat" pitchFamily="2" charset="77"/>
              </a:rPr>
              <a:t>administrativo</a:t>
            </a:r>
            <a:endParaRPr lang="en-US" sz="1050" b="1">
              <a:latin typeface="Montserrat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82D3C8-254D-084F-8764-988517B2B9DC}"/>
              </a:ext>
            </a:extLst>
          </p:cNvPr>
          <p:cNvSpPr txBox="1"/>
          <p:nvPr/>
        </p:nvSpPr>
        <p:spPr>
          <a:xfrm>
            <a:off x="6730209" y="4322611"/>
            <a:ext cx="105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Montserrat" pitchFamily="2" charset="77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4F2283-240C-5347-A5DA-C3BE99D68767}"/>
              </a:ext>
            </a:extLst>
          </p:cNvPr>
          <p:cNvSpPr txBox="1"/>
          <p:nvPr/>
        </p:nvSpPr>
        <p:spPr>
          <a:xfrm>
            <a:off x="8045619" y="4170859"/>
            <a:ext cx="2595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ontserrat" pitchFamily="2" charset="77"/>
              </a:rPr>
              <a:t>Un </a:t>
            </a:r>
            <a:r>
              <a:rPr lang="en-US" sz="2000" b="1" err="1">
                <a:latin typeface="Montserrat" pitchFamily="2" charset="77"/>
              </a:rPr>
              <a:t>desarrollo</a:t>
            </a:r>
            <a:r>
              <a:rPr lang="en-US" sz="2000" b="1">
                <a:latin typeface="Montserrat" pitchFamily="2" charset="77"/>
              </a:rPr>
              <a:t> </a:t>
            </a:r>
            <a:r>
              <a:rPr lang="en-US" sz="2000" b="1" err="1">
                <a:latin typeface="Montserrat" pitchFamily="2" charset="77"/>
              </a:rPr>
              <a:t>profesional</a:t>
            </a:r>
            <a:r>
              <a:rPr lang="en-US" sz="2000" b="1">
                <a:latin typeface="Montserrat" pitchFamily="2" charset="77"/>
              </a:rPr>
              <a:t> </a:t>
            </a:r>
            <a:r>
              <a:rPr lang="en-US" sz="2000" b="1" err="1">
                <a:latin typeface="Montserrat" pitchFamily="2" charset="77"/>
              </a:rPr>
              <a:t>mensual</a:t>
            </a:r>
            <a:r>
              <a:rPr lang="en-US" sz="2000" b="1">
                <a:latin typeface="Montserrat" pitchFamily="2" charset="77"/>
              </a:rPr>
              <a:t> por </a:t>
            </a:r>
            <a:r>
              <a:rPr lang="en-US" sz="2000" b="1" err="1">
                <a:latin typeface="Montserrat" pitchFamily="2" charset="77"/>
              </a:rPr>
              <a:t>cada</a:t>
            </a:r>
            <a:r>
              <a:rPr lang="en-US" sz="2000" b="1">
                <a:latin typeface="Montserrat" pitchFamily="2" charset="77"/>
              </a:rPr>
              <a:t> </a:t>
            </a:r>
            <a:r>
              <a:rPr lang="en-US" sz="2000" b="1" err="1">
                <a:latin typeface="Montserrat" pitchFamily="2" charset="77"/>
              </a:rPr>
              <a:t>gerente</a:t>
            </a:r>
            <a:r>
              <a:rPr lang="en-US" sz="2000" b="1">
                <a:latin typeface="Montserrat" pitchFamily="2" charset="77"/>
              </a:rPr>
              <a:t> de </a:t>
            </a:r>
            <a:r>
              <a:rPr lang="en-US" sz="2000" b="1" err="1">
                <a:latin typeface="Montserrat" pitchFamily="2" charset="77"/>
              </a:rPr>
              <a:t>programa</a:t>
            </a:r>
            <a:endParaRPr lang="en-US" sz="1600" b="1">
              <a:latin typeface="Montserrat" pitchFamily="2" charset="77"/>
            </a:endParaRPr>
          </a:p>
        </p:txBody>
      </p:sp>
      <p:pic>
        <p:nvPicPr>
          <p:cNvPr id="22" name="Picture 21" descr="LOGO SAA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670" y="5730024"/>
            <a:ext cx="2202592" cy="1053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5A700F-E8E9-49D2-8CB2-AD5FA1D19EDA}"/>
              </a:ext>
            </a:extLst>
          </p:cNvPr>
          <p:cNvSpPr txBox="1"/>
          <p:nvPr/>
        </p:nvSpPr>
        <p:spPr>
          <a:xfrm>
            <a:off x="2207061" y="410848"/>
            <a:ext cx="1052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chemeClr val="bg1"/>
                </a:solidFill>
              </a:rPr>
              <a:t>Responsabilidades</a:t>
            </a:r>
            <a:r>
              <a:rPr lang="en-US" sz="4000">
                <a:solidFill>
                  <a:schemeClr val="bg1"/>
                </a:solidFill>
              </a:rPr>
              <a:t> de Nivel Central</a:t>
            </a:r>
            <a:endParaRPr lang="en-PR" sz="400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4B9CF75-54C4-4023-ACF5-AD6E8E69E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039" y="5786494"/>
            <a:ext cx="4315838" cy="7986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EFCF10-F443-442E-A795-AE26EEFDBFBE}"/>
              </a:ext>
            </a:extLst>
          </p:cNvPr>
          <p:cNvSpPr txBox="1"/>
          <p:nvPr/>
        </p:nvSpPr>
        <p:spPr>
          <a:xfrm>
            <a:off x="5565730" y="5978309"/>
            <a:ext cx="2595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>
                <a:latin typeface="Montserrat" pitchFamily="2" charset="77"/>
              </a:rPr>
              <a:t>Otras</a:t>
            </a:r>
            <a:endParaRPr lang="en-US" sz="1600" b="1">
              <a:latin typeface="Montserra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2F74C5-A77C-43E9-9AE8-919002D826D6}"/>
              </a:ext>
            </a:extLst>
          </p:cNvPr>
          <p:cNvSpPr txBox="1"/>
          <p:nvPr/>
        </p:nvSpPr>
        <p:spPr>
          <a:xfrm>
            <a:off x="4615871" y="5745355"/>
            <a:ext cx="105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Montserrat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3150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25" y="-1"/>
            <a:ext cx="12173350" cy="2777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C98CD4-0ED0-D144-8CA2-EBB4E38F6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130" y="1867226"/>
            <a:ext cx="3583123" cy="11044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E58DA-618B-CE45-8F71-2F9FC2895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129" y="4485085"/>
            <a:ext cx="3582017" cy="1088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A5A7FC-C07E-C549-9F89-32FC4EF79E00}"/>
              </a:ext>
            </a:extLst>
          </p:cNvPr>
          <p:cNvSpPr txBox="1"/>
          <p:nvPr/>
        </p:nvSpPr>
        <p:spPr>
          <a:xfrm>
            <a:off x="2023246" y="1936983"/>
            <a:ext cx="912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Montserrat" pitchFamily="2" charset="77"/>
              </a:rPr>
              <a:t>1</a:t>
            </a:r>
            <a:r>
              <a:rPr lang="en-US" sz="1400">
                <a:solidFill>
                  <a:schemeClr val="bg1"/>
                </a:solidFill>
                <a:latin typeface="Montserrat" pitchFamily="2" charset="77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D0E868-9D8F-E44F-B627-7646149C63EF}"/>
              </a:ext>
            </a:extLst>
          </p:cNvPr>
          <p:cNvSpPr txBox="1"/>
          <p:nvPr/>
        </p:nvSpPr>
        <p:spPr>
          <a:xfrm>
            <a:off x="2893986" y="2023141"/>
            <a:ext cx="2409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>
                <a:latin typeface="Montserrat" pitchFamily="2" charset="77"/>
              </a:rPr>
              <a:t>Reclutamiento</a:t>
            </a:r>
            <a:r>
              <a:rPr lang="en-US" sz="2000" b="1">
                <a:latin typeface="Montserrat" pitchFamily="2" charset="77"/>
              </a:rPr>
              <a:t> del personal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974F36-A3FD-044B-BB1A-2DD8A9EB8DC9}"/>
              </a:ext>
            </a:extLst>
          </p:cNvPr>
          <p:cNvSpPr txBox="1"/>
          <p:nvPr/>
        </p:nvSpPr>
        <p:spPr>
          <a:xfrm>
            <a:off x="1997025" y="4528625"/>
            <a:ext cx="1054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Montserrat" pitchFamily="2" charset="77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A16BA4-27E5-7146-BC26-AFBCE57D5C56}"/>
              </a:ext>
            </a:extLst>
          </p:cNvPr>
          <p:cNvSpPr txBox="1"/>
          <p:nvPr/>
        </p:nvSpPr>
        <p:spPr>
          <a:xfrm>
            <a:off x="2984964" y="4645125"/>
            <a:ext cx="175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err="1">
                <a:latin typeface="Montserrat" pitchFamily="2" charset="77"/>
              </a:rPr>
              <a:t>Asistencia</a:t>
            </a:r>
            <a:r>
              <a:rPr lang="en-US" b="1">
                <a:latin typeface="Montserrat" pitchFamily="2" charset="77"/>
              </a:rPr>
              <a:t> a las </a:t>
            </a:r>
            <a:r>
              <a:rPr lang="en-US" b="1" err="1">
                <a:latin typeface="Montserrat" pitchFamily="2" charset="77"/>
              </a:rPr>
              <a:t>reuniones</a:t>
            </a:r>
            <a:r>
              <a:rPr lang="en-US" b="1">
                <a:latin typeface="Montserrat" pitchFamily="2" charset="77"/>
              </a:rPr>
              <a:t> </a:t>
            </a:r>
            <a:r>
              <a:rPr lang="en-US" b="1" err="1">
                <a:latin typeface="Montserrat" pitchFamily="2" charset="77"/>
              </a:rPr>
              <a:t>mensuales</a:t>
            </a:r>
            <a:endParaRPr lang="en-US" sz="1000" b="1">
              <a:latin typeface="Montserrat" pitchFamily="2" charset="77"/>
            </a:endParaRPr>
          </a:p>
        </p:txBody>
      </p:sp>
      <p:pic>
        <p:nvPicPr>
          <p:cNvPr id="22" name="Picture 21" descr="LOGO SAA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670" y="5730024"/>
            <a:ext cx="2202592" cy="1053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5A700F-E8E9-49D2-8CB2-AD5FA1D19EDA}"/>
              </a:ext>
            </a:extLst>
          </p:cNvPr>
          <p:cNvSpPr txBox="1"/>
          <p:nvPr/>
        </p:nvSpPr>
        <p:spPr>
          <a:xfrm>
            <a:off x="2207061" y="410848"/>
            <a:ext cx="1052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chemeClr val="bg1"/>
                </a:solidFill>
              </a:rPr>
              <a:t>Responsabilidades</a:t>
            </a:r>
            <a:r>
              <a:rPr lang="en-US" sz="4000">
                <a:solidFill>
                  <a:schemeClr val="bg1"/>
                </a:solidFill>
              </a:rPr>
              <a:t> de las ORE</a:t>
            </a:r>
            <a:endParaRPr lang="en-PR" sz="400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4B9CF75-54C4-4023-ACF5-AD6E8E69E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038" y="5786494"/>
            <a:ext cx="5586631" cy="7986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4F025E-34AF-403F-89F1-204117B75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024" y="3199498"/>
            <a:ext cx="3583123" cy="11044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974F10-4ECA-024F-B6BB-F7FF90B96BD0}"/>
              </a:ext>
            </a:extLst>
          </p:cNvPr>
          <p:cNvSpPr txBox="1"/>
          <p:nvPr/>
        </p:nvSpPr>
        <p:spPr>
          <a:xfrm>
            <a:off x="2023246" y="3227911"/>
            <a:ext cx="713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7DA5A9-FC1B-F745-B3D9-9418633CD70C}"/>
              </a:ext>
            </a:extLst>
          </p:cNvPr>
          <p:cNvSpPr txBox="1"/>
          <p:nvPr/>
        </p:nvSpPr>
        <p:spPr>
          <a:xfrm>
            <a:off x="2909376" y="3385364"/>
            <a:ext cx="244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>
                <a:latin typeface="Montserrat" pitchFamily="2" charset="77"/>
              </a:rPr>
              <a:t>Contratación</a:t>
            </a:r>
            <a:r>
              <a:rPr lang="en-US" sz="2000" b="1">
                <a:latin typeface="Montserrat" pitchFamily="2" charset="77"/>
              </a:rPr>
              <a:t> de la </a:t>
            </a:r>
            <a:r>
              <a:rPr lang="en-US" sz="2000" b="1" err="1">
                <a:latin typeface="Montserrat" pitchFamily="2" charset="77"/>
              </a:rPr>
              <a:t>transportación</a:t>
            </a:r>
            <a:endParaRPr lang="en-US" sz="2000" b="1">
              <a:latin typeface="Montserrat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304AD3-0BDA-406A-A586-D2CDA789C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619" y="1866785"/>
            <a:ext cx="3582017" cy="10886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82D3C8-254D-084F-8764-988517B2B9DC}"/>
              </a:ext>
            </a:extLst>
          </p:cNvPr>
          <p:cNvSpPr txBox="1"/>
          <p:nvPr/>
        </p:nvSpPr>
        <p:spPr>
          <a:xfrm>
            <a:off x="7533936" y="1915419"/>
            <a:ext cx="105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Montserrat" pitchFamily="2" charset="77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4F2283-240C-5347-A5DA-C3BE99D68767}"/>
              </a:ext>
            </a:extLst>
          </p:cNvPr>
          <p:cNvSpPr txBox="1"/>
          <p:nvPr/>
        </p:nvSpPr>
        <p:spPr>
          <a:xfrm>
            <a:off x="8307269" y="1977352"/>
            <a:ext cx="259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>
                <a:latin typeface="Montserrat" pitchFamily="2" charset="77"/>
              </a:rPr>
              <a:t>Realizar</a:t>
            </a:r>
            <a:r>
              <a:rPr lang="en-US" sz="2000" b="1">
                <a:latin typeface="Montserrat" pitchFamily="2" charset="77"/>
              </a:rPr>
              <a:t> las </a:t>
            </a:r>
          </a:p>
          <a:p>
            <a:pPr algn="ctr"/>
            <a:r>
              <a:rPr lang="en-US" sz="2000" b="1" err="1">
                <a:latin typeface="Montserrat" pitchFamily="2" charset="77"/>
              </a:rPr>
              <a:t>compras</a:t>
            </a:r>
            <a:endParaRPr lang="en-US" sz="1600" b="1">
              <a:latin typeface="Montserrat" pitchFamily="2" charset="77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B5B180-9BD0-4CAE-B50D-F10728A2C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618" y="3269727"/>
            <a:ext cx="3582017" cy="10886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4F9246F-33CA-4997-9E82-5B674CB511B9}"/>
              </a:ext>
            </a:extLst>
          </p:cNvPr>
          <p:cNvSpPr txBox="1"/>
          <p:nvPr/>
        </p:nvSpPr>
        <p:spPr>
          <a:xfrm>
            <a:off x="7533936" y="3473542"/>
            <a:ext cx="808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Montserrat" pitchFamily="2" charset="77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EFCF10-F443-442E-A795-AE26EEFDBFBE}"/>
              </a:ext>
            </a:extLst>
          </p:cNvPr>
          <p:cNvSpPr txBox="1"/>
          <p:nvPr/>
        </p:nvSpPr>
        <p:spPr>
          <a:xfrm>
            <a:off x="8309317" y="3457306"/>
            <a:ext cx="278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>
                <a:latin typeface="Montserrat" pitchFamily="2" charset="77"/>
              </a:rPr>
              <a:t>Seguimiento</a:t>
            </a:r>
            <a:r>
              <a:rPr lang="en-US" sz="2000" b="1">
                <a:latin typeface="Montserrat" pitchFamily="2" charset="77"/>
              </a:rPr>
              <a:t> a los </a:t>
            </a:r>
            <a:r>
              <a:rPr lang="en-US" sz="2000" b="1" err="1">
                <a:latin typeface="Montserrat" pitchFamily="2" charset="77"/>
              </a:rPr>
              <a:t>informes</a:t>
            </a:r>
            <a:r>
              <a:rPr lang="en-US" sz="2000" b="1">
                <a:latin typeface="Montserrat" pitchFamily="2" charset="77"/>
              </a:rPr>
              <a:t> </a:t>
            </a:r>
            <a:endParaRPr lang="en-US" sz="1600" b="1">
              <a:latin typeface="Montserrat" pitchFamily="2" charset="77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B651156-1C76-4BE4-B34A-30744AA05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617" y="4564892"/>
            <a:ext cx="3582017" cy="108864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C8DAE59-AEEF-4D09-B4F7-185AF815211A}"/>
              </a:ext>
            </a:extLst>
          </p:cNvPr>
          <p:cNvSpPr txBox="1"/>
          <p:nvPr/>
        </p:nvSpPr>
        <p:spPr>
          <a:xfrm>
            <a:off x="7569402" y="4654797"/>
            <a:ext cx="808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Montserrat" pitchFamily="2" charset="77"/>
              </a:rPr>
              <a:t>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E5AA04-10DF-4398-81B7-6A4712706F9D}"/>
              </a:ext>
            </a:extLst>
          </p:cNvPr>
          <p:cNvSpPr/>
          <p:nvPr/>
        </p:nvSpPr>
        <p:spPr>
          <a:xfrm>
            <a:off x="8965215" y="4696592"/>
            <a:ext cx="1470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err="1">
                <a:latin typeface="Montserrat" pitchFamily="2" charset="77"/>
              </a:rPr>
              <a:t>Visitas</a:t>
            </a:r>
            <a:r>
              <a:rPr lang="en-US" sz="2000" b="1">
                <a:latin typeface="Montserrat" pitchFamily="2" charset="77"/>
              </a:rPr>
              <a:t> a las </a:t>
            </a:r>
          </a:p>
          <a:p>
            <a:r>
              <a:rPr lang="en-US" sz="2000" b="1" err="1">
                <a:latin typeface="Montserrat" pitchFamily="2" charset="77"/>
              </a:rPr>
              <a:t>escuelas</a:t>
            </a:r>
            <a:endParaRPr lang="en-PR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C8FD88-4F12-401F-8C75-B74F31A96095}"/>
              </a:ext>
            </a:extLst>
          </p:cNvPr>
          <p:cNvSpPr txBox="1"/>
          <p:nvPr/>
        </p:nvSpPr>
        <p:spPr>
          <a:xfrm>
            <a:off x="4945444" y="5730527"/>
            <a:ext cx="808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Montserrat" pitchFamily="2" charset="77"/>
              </a:rPr>
              <a:t>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B94E4B-39F6-4474-B2E6-38C9108D5ADA}"/>
              </a:ext>
            </a:extLst>
          </p:cNvPr>
          <p:cNvSpPr/>
          <p:nvPr/>
        </p:nvSpPr>
        <p:spPr>
          <a:xfrm>
            <a:off x="7212794" y="5964030"/>
            <a:ext cx="760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err="1">
                <a:latin typeface="Montserrat" pitchFamily="2" charset="77"/>
              </a:rPr>
              <a:t>Otras</a:t>
            </a:r>
            <a:endParaRPr lang="en-PR" sz="2000"/>
          </a:p>
        </p:txBody>
      </p:sp>
    </p:spTree>
    <p:extLst>
      <p:ext uri="{BB962C8B-B14F-4D97-AF65-F5344CB8AC3E}">
        <p14:creationId xmlns:p14="http://schemas.microsoft.com/office/powerpoint/2010/main" val="1853386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25" y="-1"/>
            <a:ext cx="12173350" cy="2777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EA5889-3167-D24A-A5B5-FA4D3DDA6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6536" y="2962165"/>
            <a:ext cx="3216599" cy="19957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D0E868-9D8F-E44F-B627-7646149C63EF}"/>
              </a:ext>
            </a:extLst>
          </p:cNvPr>
          <p:cNvSpPr txBox="1"/>
          <p:nvPr/>
        </p:nvSpPr>
        <p:spPr>
          <a:xfrm>
            <a:off x="1112439" y="4075164"/>
            <a:ext cx="17494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Montserrat" pitchFamily="2" charset="77"/>
              </a:rPr>
              <a:t>Merienda</a:t>
            </a:r>
            <a:endParaRPr lang="en-US" sz="2000" b="1" dirty="0">
              <a:latin typeface="Montserrat" pitchFamily="2" charset="77"/>
            </a:endParaRPr>
          </a:p>
          <a:p>
            <a:pPr algn="ctr"/>
            <a:r>
              <a:rPr lang="en-US" sz="1400" b="1" dirty="0">
                <a:latin typeface="Montserrat" pitchFamily="2" charset="77"/>
              </a:rPr>
              <a:t>(</a:t>
            </a:r>
            <a:r>
              <a:rPr lang="en-US" sz="1400" b="1" dirty="0" err="1">
                <a:latin typeface="Montserrat" pitchFamily="2" charset="77"/>
              </a:rPr>
              <a:t>mismo</a:t>
            </a:r>
            <a:r>
              <a:rPr lang="en-US" sz="1400" b="1" dirty="0">
                <a:latin typeface="Montserrat" pitchFamily="2" charset="77"/>
              </a:rPr>
              <a:t> </a:t>
            </a:r>
            <a:r>
              <a:rPr lang="en-US" sz="1400" b="1" dirty="0" err="1">
                <a:latin typeface="Montserrat" pitchFamily="2" charset="77"/>
              </a:rPr>
              <a:t>protocolo</a:t>
            </a:r>
            <a:r>
              <a:rPr lang="en-US" sz="1400" b="1" dirty="0">
                <a:latin typeface="Montserrat" pitchFamily="2" charset="77"/>
              </a:rPr>
              <a:t>)</a:t>
            </a:r>
          </a:p>
          <a:p>
            <a:pPr algn="ctr"/>
            <a:r>
              <a:rPr lang="en-US" sz="2000" b="1" dirty="0">
                <a:latin typeface="Montserrat" pitchFamily="2" charset="77"/>
              </a:rPr>
              <a:t>Salón </a:t>
            </a:r>
            <a:r>
              <a:rPr lang="en-US" sz="2000" b="1" dirty="0" err="1">
                <a:latin typeface="Montserrat" pitchFamily="2" charset="77"/>
              </a:rPr>
              <a:t>Hogar</a:t>
            </a:r>
            <a:endParaRPr lang="en-US" sz="2000" b="1" dirty="0">
              <a:latin typeface="Montserrat" pitchFamily="2" charset="77"/>
            </a:endParaRPr>
          </a:p>
          <a:p>
            <a:pPr algn="ctr"/>
            <a:r>
              <a:rPr lang="en-US" sz="2000" b="1" dirty="0">
                <a:latin typeface="Montserrat" pitchFamily="2" charset="77"/>
              </a:rPr>
              <a:t> </a:t>
            </a:r>
            <a:r>
              <a:rPr lang="en-US" sz="2000" b="1" dirty="0" err="1">
                <a:latin typeface="Montserrat" pitchFamily="2" charset="77"/>
              </a:rPr>
              <a:t>Asistencia</a:t>
            </a:r>
            <a:endParaRPr lang="en-US" sz="20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89762-AC06-2B4A-9461-601645F3A3B5}"/>
              </a:ext>
            </a:extLst>
          </p:cNvPr>
          <p:cNvSpPr txBox="1"/>
          <p:nvPr/>
        </p:nvSpPr>
        <p:spPr>
          <a:xfrm>
            <a:off x="1122087" y="2562367"/>
            <a:ext cx="1785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Montserrat" pitchFamily="2" charset="77"/>
              </a:rPr>
              <a:t>20 </a:t>
            </a:r>
            <a:r>
              <a:rPr lang="en-US" sz="2800" b="1" err="1">
                <a:solidFill>
                  <a:schemeClr val="bg1"/>
                </a:solidFill>
                <a:latin typeface="Montserrat" pitchFamily="2" charset="77"/>
              </a:rPr>
              <a:t>minutos</a:t>
            </a:r>
            <a:endParaRPr lang="en-US" sz="2800" b="1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D41EF2B-CB81-D249-B5B8-114EFB21F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656760" y="2999348"/>
            <a:ext cx="3216600" cy="19214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3E16FC3-9E57-FE4D-895F-76B5BB236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344744" y="3051184"/>
            <a:ext cx="3187507" cy="190404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E371EBC-AD2C-5C4B-A5E8-4FB7FE71EF36}"/>
              </a:ext>
            </a:extLst>
          </p:cNvPr>
          <p:cNvSpPr txBox="1"/>
          <p:nvPr/>
        </p:nvSpPr>
        <p:spPr>
          <a:xfrm>
            <a:off x="6540175" y="2894095"/>
            <a:ext cx="67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35%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C1605DC-02E8-2E49-8952-A3DA71D80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892456" y="2989024"/>
            <a:ext cx="3187506" cy="1904041"/>
          </a:xfrm>
          <a:prstGeom prst="rect">
            <a:avLst/>
          </a:prstGeom>
        </p:spPr>
      </p:pic>
      <p:pic>
        <p:nvPicPr>
          <p:cNvPr id="18" name="Picture 17" descr="LOGO SAA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33" y="5845826"/>
            <a:ext cx="1873251" cy="895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62C08E-DD8A-46D8-A7E9-B2E12193567C}"/>
              </a:ext>
            </a:extLst>
          </p:cNvPr>
          <p:cNvSpPr txBox="1"/>
          <p:nvPr/>
        </p:nvSpPr>
        <p:spPr>
          <a:xfrm>
            <a:off x="2065991" y="423531"/>
            <a:ext cx="918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err="1">
                <a:solidFill>
                  <a:schemeClr val="bg1"/>
                </a:solidFill>
              </a:rPr>
              <a:t>Organización</a:t>
            </a:r>
            <a:r>
              <a:rPr lang="en-US" sz="4800">
                <a:solidFill>
                  <a:schemeClr val="bg1"/>
                </a:solidFill>
              </a:rPr>
              <a:t> escolar (L-J, 3 horas)</a:t>
            </a:r>
            <a:endParaRPr lang="en-PR" sz="480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BA4A65-6064-44C4-B237-015B91390A9C}"/>
              </a:ext>
            </a:extLst>
          </p:cNvPr>
          <p:cNvSpPr txBox="1"/>
          <p:nvPr/>
        </p:nvSpPr>
        <p:spPr>
          <a:xfrm>
            <a:off x="5534188" y="2542491"/>
            <a:ext cx="1785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Montserrat" pitchFamily="2" charset="77"/>
              </a:rPr>
              <a:t>40 </a:t>
            </a:r>
            <a:r>
              <a:rPr lang="en-US" sz="2800" b="1" err="1">
                <a:solidFill>
                  <a:schemeClr val="bg1"/>
                </a:solidFill>
                <a:latin typeface="Montserrat" pitchFamily="2" charset="77"/>
              </a:rPr>
              <a:t>minutos</a:t>
            </a:r>
            <a:endParaRPr lang="en-US" sz="28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B262C6-6D84-4DF2-8673-2F982131B9F0}"/>
              </a:ext>
            </a:extLst>
          </p:cNvPr>
          <p:cNvSpPr txBox="1"/>
          <p:nvPr/>
        </p:nvSpPr>
        <p:spPr>
          <a:xfrm>
            <a:off x="9986476" y="2595813"/>
            <a:ext cx="1785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Montserrat" pitchFamily="2" charset="77"/>
              </a:rPr>
              <a:t>40 </a:t>
            </a:r>
            <a:r>
              <a:rPr lang="en-US" sz="2800" b="1" err="1">
                <a:solidFill>
                  <a:schemeClr val="bg1"/>
                </a:solidFill>
                <a:latin typeface="Montserrat" pitchFamily="2" charset="77"/>
              </a:rPr>
              <a:t>minutos</a:t>
            </a:r>
            <a:endParaRPr lang="en-US" sz="28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E418EB-935B-4AD2-A38C-580DF58A8C69}"/>
              </a:ext>
            </a:extLst>
          </p:cNvPr>
          <p:cNvSpPr txBox="1"/>
          <p:nvPr/>
        </p:nvSpPr>
        <p:spPr>
          <a:xfrm>
            <a:off x="3402924" y="2548782"/>
            <a:ext cx="1785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Montserrat" pitchFamily="2" charset="77"/>
              </a:rPr>
              <a:t>40 </a:t>
            </a:r>
            <a:r>
              <a:rPr lang="en-US" sz="2800" b="1" err="1">
                <a:solidFill>
                  <a:schemeClr val="bg1"/>
                </a:solidFill>
                <a:latin typeface="Montserrat" pitchFamily="2" charset="77"/>
              </a:rPr>
              <a:t>minutos</a:t>
            </a:r>
            <a:endParaRPr lang="en-US" sz="28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F2D2CB-053C-4156-B27B-37FB0DE526FF}"/>
              </a:ext>
            </a:extLst>
          </p:cNvPr>
          <p:cNvSpPr txBox="1"/>
          <p:nvPr/>
        </p:nvSpPr>
        <p:spPr>
          <a:xfrm>
            <a:off x="3293351" y="4064727"/>
            <a:ext cx="174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>
                <a:latin typeface="Montserrat" pitchFamily="2" charset="77"/>
              </a:rPr>
              <a:t>Estudios</a:t>
            </a:r>
            <a:r>
              <a:rPr lang="en-US" sz="2000" b="1">
                <a:latin typeface="Montserrat" pitchFamily="2" charset="77"/>
              </a:rPr>
              <a:t> </a:t>
            </a:r>
            <a:r>
              <a:rPr lang="en-US" sz="2000" b="1" err="1">
                <a:latin typeface="Montserrat" pitchFamily="2" charset="77"/>
              </a:rPr>
              <a:t>supervisados</a:t>
            </a:r>
            <a:endParaRPr lang="en-US" sz="2000" b="1">
              <a:latin typeface="Montserrat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998EBA-CE25-488E-BC01-400A8B5DF987}"/>
              </a:ext>
            </a:extLst>
          </p:cNvPr>
          <p:cNvSpPr txBox="1"/>
          <p:nvPr/>
        </p:nvSpPr>
        <p:spPr>
          <a:xfrm>
            <a:off x="9959162" y="3854714"/>
            <a:ext cx="200864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ontserrat" pitchFamily="2" charset="77"/>
              </a:rPr>
              <a:t>5to </a:t>
            </a:r>
            <a:r>
              <a:rPr lang="en-US" b="1" dirty="0" err="1">
                <a:latin typeface="Montserrat" pitchFamily="2" charset="77"/>
              </a:rPr>
              <a:t>periodo</a:t>
            </a:r>
            <a:endParaRPr lang="en-US" b="1" dirty="0">
              <a:latin typeface="Montserrat" pitchFamily="2" charset="77"/>
            </a:endParaRPr>
          </a:p>
          <a:p>
            <a:pPr algn="ctr"/>
            <a:r>
              <a:rPr lang="en-US" b="1" dirty="0">
                <a:latin typeface="Montserrat" pitchFamily="2" charset="77"/>
              </a:rPr>
              <a:t>CAPA</a:t>
            </a:r>
          </a:p>
          <a:p>
            <a:pPr algn="ctr"/>
            <a:r>
              <a:rPr lang="en-US" sz="1600" b="1" dirty="0">
                <a:latin typeface="Montserrat" pitchFamily="2" charset="77"/>
              </a:rPr>
              <a:t>(</a:t>
            </a:r>
            <a:r>
              <a:rPr lang="en-US" sz="1100" b="1" dirty="0" err="1">
                <a:latin typeface="Montserrat" pitchFamily="2" charset="77"/>
              </a:rPr>
              <a:t>preparación</a:t>
            </a:r>
            <a:r>
              <a:rPr lang="en-US" sz="1100" b="1" dirty="0">
                <a:latin typeface="Montserrat" pitchFamily="2" charset="77"/>
              </a:rPr>
              <a:t> de </a:t>
            </a:r>
            <a:r>
              <a:rPr lang="en-US" sz="1100" b="1" dirty="0" err="1">
                <a:latin typeface="Montserrat" pitchFamily="2" charset="77"/>
              </a:rPr>
              <a:t>materiales</a:t>
            </a:r>
            <a:r>
              <a:rPr lang="en-US" sz="1100" b="1" dirty="0">
                <a:latin typeface="Montserrat" pitchFamily="2" charset="77"/>
              </a:rPr>
              <a:t>, </a:t>
            </a:r>
            <a:r>
              <a:rPr lang="en-US" sz="1100" b="1" dirty="0" err="1">
                <a:latin typeface="Montserrat" pitchFamily="2" charset="77"/>
              </a:rPr>
              <a:t>reunión</a:t>
            </a:r>
            <a:r>
              <a:rPr lang="en-US" sz="1100" b="1" dirty="0">
                <a:latin typeface="Montserrat" pitchFamily="2" charset="77"/>
              </a:rPr>
              <a:t> con padres, </a:t>
            </a:r>
            <a:r>
              <a:rPr lang="en-US" sz="1100" b="1" dirty="0" err="1">
                <a:latin typeface="Montserrat" pitchFamily="2" charset="77"/>
              </a:rPr>
              <a:t>reunión</a:t>
            </a:r>
            <a:r>
              <a:rPr lang="en-US" sz="1100" b="1" dirty="0">
                <a:latin typeface="Montserrat" pitchFamily="2" charset="77"/>
              </a:rPr>
              <a:t> con </a:t>
            </a:r>
            <a:r>
              <a:rPr lang="en-US" sz="1100" b="1" dirty="0" err="1">
                <a:latin typeface="Montserrat" pitchFamily="2" charset="77"/>
              </a:rPr>
              <a:t>equipo</a:t>
            </a:r>
            <a:r>
              <a:rPr lang="en-US" sz="1100" b="1" dirty="0">
                <a:latin typeface="Montserrat" pitchFamily="2" charset="77"/>
              </a:rPr>
              <a:t> </a:t>
            </a:r>
            <a:r>
              <a:rPr lang="en-US" sz="1100" b="1" dirty="0" err="1">
                <a:latin typeface="Montserrat" pitchFamily="2" charset="77"/>
              </a:rPr>
              <a:t>socioemocional</a:t>
            </a:r>
            <a:r>
              <a:rPr lang="en-US" sz="1100" b="1" dirty="0">
                <a:latin typeface="Montserrat" pitchFamily="2" charset="77"/>
              </a:rPr>
              <a:t>, </a:t>
            </a:r>
            <a:r>
              <a:rPr lang="en-US" sz="1100" b="1" dirty="0" err="1">
                <a:latin typeface="Montserrat" pitchFamily="2" charset="77"/>
              </a:rPr>
              <a:t>otros</a:t>
            </a:r>
            <a:r>
              <a:rPr lang="en-US" sz="1100" b="1" dirty="0">
                <a:latin typeface="Montserrat" pitchFamily="2" charset="77"/>
              </a:rPr>
              <a:t>)</a:t>
            </a:r>
            <a:endParaRPr lang="en-US" sz="1600" b="1" dirty="0">
              <a:latin typeface="Montserra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CDB074-1025-4967-A1C6-5F53BC8EB3F0}"/>
              </a:ext>
            </a:extLst>
          </p:cNvPr>
          <p:cNvSpPr txBox="1"/>
          <p:nvPr/>
        </p:nvSpPr>
        <p:spPr>
          <a:xfrm>
            <a:off x="5552087" y="4298268"/>
            <a:ext cx="1749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ontserrat" pitchFamily="2" charset="77"/>
              </a:rPr>
              <a:t>3er </a:t>
            </a:r>
            <a:r>
              <a:rPr lang="en-US" sz="2000" b="1" err="1">
                <a:latin typeface="Montserrat" pitchFamily="2" charset="77"/>
              </a:rPr>
              <a:t>periodo</a:t>
            </a:r>
            <a:endParaRPr lang="en-US" sz="2000" b="1">
              <a:latin typeface="Montserrat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B6384EB-A790-4C05-BFB0-E78170F3E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097907" y="3027850"/>
            <a:ext cx="3187507" cy="190404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D2F640F-C961-46E0-B2A9-7F30B0BE71D1}"/>
              </a:ext>
            </a:extLst>
          </p:cNvPr>
          <p:cNvSpPr txBox="1"/>
          <p:nvPr/>
        </p:nvSpPr>
        <p:spPr>
          <a:xfrm>
            <a:off x="7791861" y="2562367"/>
            <a:ext cx="1785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Montserrat" pitchFamily="2" charset="77"/>
              </a:rPr>
              <a:t>40 </a:t>
            </a:r>
            <a:r>
              <a:rPr lang="en-US" sz="2800" b="1" err="1">
                <a:solidFill>
                  <a:schemeClr val="bg1"/>
                </a:solidFill>
                <a:latin typeface="Montserrat" pitchFamily="2" charset="77"/>
              </a:rPr>
              <a:t>minutos</a:t>
            </a:r>
            <a:endParaRPr lang="en-US" sz="28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298BE0-F398-4D3E-A377-D84CE0A30CEA}"/>
              </a:ext>
            </a:extLst>
          </p:cNvPr>
          <p:cNvSpPr txBox="1"/>
          <p:nvPr/>
        </p:nvSpPr>
        <p:spPr>
          <a:xfrm>
            <a:off x="7919643" y="4292805"/>
            <a:ext cx="1749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ontserrat" pitchFamily="2" charset="77"/>
              </a:rPr>
              <a:t>4to </a:t>
            </a:r>
            <a:r>
              <a:rPr lang="en-US" sz="2000" b="1" err="1">
                <a:latin typeface="Montserrat" pitchFamily="2" charset="77"/>
              </a:rPr>
              <a:t>periodo</a:t>
            </a:r>
            <a:endParaRPr lang="en-US" sz="2000" b="1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1081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25" y="-1"/>
            <a:ext cx="12173350" cy="2777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EA5889-3167-D24A-A5B5-FA4D3DDA6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6536" y="2962165"/>
            <a:ext cx="3216599" cy="19957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D0E868-9D8F-E44F-B627-7646149C63EF}"/>
              </a:ext>
            </a:extLst>
          </p:cNvPr>
          <p:cNvSpPr txBox="1"/>
          <p:nvPr/>
        </p:nvSpPr>
        <p:spPr>
          <a:xfrm>
            <a:off x="1187244" y="3853527"/>
            <a:ext cx="174945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Montserrat" pitchFamily="2" charset="77"/>
              </a:rPr>
              <a:t>Merienda</a:t>
            </a:r>
            <a:endParaRPr lang="en-US" sz="2000" b="1" dirty="0">
              <a:latin typeface="Montserrat" pitchFamily="2" charset="77"/>
            </a:endParaRPr>
          </a:p>
          <a:p>
            <a:pPr algn="ctr"/>
            <a:r>
              <a:rPr lang="en-US" sz="1400" b="1" dirty="0">
                <a:latin typeface="Montserrat" pitchFamily="2" charset="77"/>
              </a:rPr>
              <a:t>(</a:t>
            </a:r>
            <a:r>
              <a:rPr lang="en-US" sz="1400" b="1" dirty="0" err="1">
                <a:latin typeface="Montserrat" pitchFamily="2" charset="77"/>
              </a:rPr>
              <a:t>Protocolo</a:t>
            </a:r>
            <a:r>
              <a:rPr lang="en-US" sz="1400" b="1" dirty="0">
                <a:latin typeface="Montserrat" pitchFamily="2" charset="77"/>
              </a:rPr>
              <a:t> COVID)</a:t>
            </a:r>
          </a:p>
          <a:p>
            <a:pPr algn="ctr"/>
            <a:r>
              <a:rPr lang="en-US" sz="2000" b="1" dirty="0">
                <a:latin typeface="Montserrat" pitchFamily="2" charset="77"/>
              </a:rPr>
              <a:t>Salón </a:t>
            </a:r>
            <a:r>
              <a:rPr lang="en-US" sz="2000" b="1" dirty="0" err="1">
                <a:latin typeface="Montserrat" pitchFamily="2" charset="77"/>
              </a:rPr>
              <a:t>Hogar</a:t>
            </a:r>
            <a:endParaRPr lang="en-US" sz="2000" b="1" dirty="0">
              <a:latin typeface="Montserrat" pitchFamily="2" charset="77"/>
            </a:endParaRPr>
          </a:p>
          <a:p>
            <a:pPr algn="ctr"/>
            <a:r>
              <a:rPr lang="en-US" sz="1100" b="1" dirty="0">
                <a:latin typeface="Montserrat" pitchFamily="2" charset="77"/>
              </a:rPr>
              <a:t>(</a:t>
            </a:r>
            <a:r>
              <a:rPr lang="en-US" sz="1100" b="1" dirty="0" err="1">
                <a:latin typeface="Montserrat" pitchFamily="2" charset="77"/>
              </a:rPr>
              <a:t>distribuirlos</a:t>
            </a:r>
            <a:r>
              <a:rPr lang="en-US" sz="1100" b="1" dirty="0">
                <a:latin typeface="Montserrat" pitchFamily="2" charset="77"/>
              </a:rPr>
              <a:t> </a:t>
            </a:r>
            <a:r>
              <a:rPr lang="en-US" sz="1100" b="1" dirty="0" err="1">
                <a:latin typeface="Montserrat" pitchFamily="2" charset="77"/>
              </a:rPr>
              <a:t>equitativamente</a:t>
            </a:r>
            <a:r>
              <a:rPr lang="en-US" sz="1100" b="1" dirty="0">
                <a:latin typeface="Montserrat" pitchFamily="2" charset="77"/>
              </a:rPr>
              <a:t> entre </a:t>
            </a:r>
            <a:r>
              <a:rPr lang="en-US" sz="1100" b="1" dirty="0" err="1">
                <a:latin typeface="Montserrat" pitchFamily="2" charset="77"/>
              </a:rPr>
              <a:t>todo</a:t>
            </a:r>
            <a:r>
              <a:rPr lang="en-US" sz="1100" b="1" dirty="0">
                <a:latin typeface="Montserrat" pitchFamily="2" charset="77"/>
              </a:rPr>
              <a:t> el personal)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89762-AC06-2B4A-9461-601645F3A3B5}"/>
              </a:ext>
            </a:extLst>
          </p:cNvPr>
          <p:cNvSpPr txBox="1"/>
          <p:nvPr/>
        </p:nvSpPr>
        <p:spPr>
          <a:xfrm>
            <a:off x="1122087" y="2562367"/>
            <a:ext cx="178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3:15-3:35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D41EF2B-CB81-D249-B5B8-114EFB21F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656760" y="2999348"/>
            <a:ext cx="3216600" cy="19214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3E16FC3-9E57-FE4D-895F-76B5BB236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344744" y="3051184"/>
            <a:ext cx="3187507" cy="190404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E371EBC-AD2C-5C4B-A5E8-4FB7FE71EF36}"/>
              </a:ext>
            </a:extLst>
          </p:cNvPr>
          <p:cNvSpPr txBox="1"/>
          <p:nvPr/>
        </p:nvSpPr>
        <p:spPr>
          <a:xfrm>
            <a:off x="6540175" y="2894095"/>
            <a:ext cx="67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35%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C1605DC-02E8-2E49-8952-A3DA71D80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892456" y="2989024"/>
            <a:ext cx="3187506" cy="1904041"/>
          </a:xfrm>
          <a:prstGeom prst="rect">
            <a:avLst/>
          </a:prstGeom>
        </p:spPr>
      </p:pic>
      <p:pic>
        <p:nvPicPr>
          <p:cNvPr id="18" name="Picture 17" descr="LOGO SAA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33" y="5845826"/>
            <a:ext cx="1873251" cy="895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62C08E-DD8A-46D8-A7E9-B2E12193567C}"/>
              </a:ext>
            </a:extLst>
          </p:cNvPr>
          <p:cNvSpPr txBox="1"/>
          <p:nvPr/>
        </p:nvSpPr>
        <p:spPr>
          <a:xfrm>
            <a:off x="2065991" y="423531"/>
            <a:ext cx="918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err="1">
                <a:solidFill>
                  <a:schemeClr val="bg1"/>
                </a:solidFill>
              </a:rPr>
              <a:t>Organización</a:t>
            </a:r>
            <a:r>
              <a:rPr lang="en-US" sz="4800">
                <a:solidFill>
                  <a:schemeClr val="bg1"/>
                </a:solidFill>
              </a:rPr>
              <a:t> escolar (L-J, 3 horas)</a:t>
            </a:r>
            <a:endParaRPr lang="en-PR" sz="480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BA4A65-6064-44C4-B237-015B91390A9C}"/>
              </a:ext>
            </a:extLst>
          </p:cNvPr>
          <p:cNvSpPr txBox="1"/>
          <p:nvPr/>
        </p:nvSpPr>
        <p:spPr>
          <a:xfrm>
            <a:off x="5534188" y="2542491"/>
            <a:ext cx="178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4:15-4:55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B262C6-6D84-4DF2-8673-2F982131B9F0}"/>
              </a:ext>
            </a:extLst>
          </p:cNvPr>
          <p:cNvSpPr txBox="1"/>
          <p:nvPr/>
        </p:nvSpPr>
        <p:spPr>
          <a:xfrm>
            <a:off x="9986476" y="2595813"/>
            <a:ext cx="178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5:35-6:15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E418EB-935B-4AD2-A38C-580DF58A8C69}"/>
              </a:ext>
            </a:extLst>
          </p:cNvPr>
          <p:cNvSpPr txBox="1"/>
          <p:nvPr/>
        </p:nvSpPr>
        <p:spPr>
          <a:xfrm>
            <a:off x="3402924" y="2548782"/>
            <a:ext cx="178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3:35-4:15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F2D2CB-053C-4156-B27B-37FB0DE526FF}"/>
              </a:ext>
            </a:extLst>
          </p:cNvPr>
          <p:cNvSpPr txBox="1"/>
          <p:nvPr/>
        </p:nvSpPr>
        <p:spPr>
          <a:xfrm>
            <a:off x="3390331" y="3727652"/>
            <a:ext cx="17494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Montserrat" pitchFamily="2" charset="77"/>
              </a:rPr>
              <a:t>Estudios</a:t>
            </a:r>
            <a:r>
              <a:rPr lang="en-US" sz="2000" b="1" dirty="0">
                <a:latin typeface="Montserrat" pitchFamily="2" charset="77"/>
              </a:rPr>
              <a:t> </a:t>
            </a:r>
            <a:r>
              <a:rPr lang="en-US" sz="2000" b="1" dirty="0" err="1">
                <a:latin typeface="Montserrat" pitchFamily="2" charset="77"/>
              </a:rPr>
              <a:t>supervisados</a:t>
            </a:r>
            <a:endParaRPr lang="en-US" sz="2000" b="1" dirty="0">
              <a:latin typeface="Montserrat" pitchFamily="2" charset="77"/>
            </a:endParaRPr>
          </a:p>
          <a:p>
            <a:pPr algn="ctr"/>
            <a:r>
              <a:rPr lang="en-US" sz="1400" b="1" dirty="0">
                <a:latin typeface="Montserrat" pitchFamily="2" charset="77"/>
              </a:rPr>
              <a:t>(</a:t>
            </a:r>
            <a:r>
              <a:rPr lang="en-US" sz="1400" b="1" dirty="0" err="1">
                <a:latin typeface="Montserrat" pitchFamily="2" charset="77"/>
              </a:rPr>
              <a:t>todo</a:t>
            </a:r>
            <a:r>
              <a:rPr lang="en-US" sz="1400" b="1" dirty="0">
                <a:latin typeface="Montserrat" pitchFamily="2" charset="77"/>
              </a:rPr>
              <a:t> el personal </a:t>
            </a:r>
            <a:r>
              <a:rPr lang="en-US" sz="1400" b="1" dirty="0" err="1">
                <a:latin typeface="Montserrat" pitchFamily="2" charset="77"/>
              </a:rPr>
              <a:t>docente</a:t>
            </a:r>
            <a:r>
              <a:rPr lang="en-US" sz="1400" b="1" dirty="0">
                <a:latin typeface="Montserrat" pitchFamily="2" charset="77"/>
              </a:rPr>
              <a:t> </a:t>
            </a:r>
            <a:r>
              <a:rPr lang="en-US" sz="1400" b="1" dirty="0" err="1">
                <a:latin typeface="Montserrat" pitchFamily="2" charset="77"/>
              </a:rPr>
              <a:t>tendrá</a:t>
            </a:r>
            <a:r>
              <a:rPr lang="en-US" sz="1400" b="1" dirty="0">
                <a:latin typeface="Montserrat" pitchFamily="2" charset="77"/>
              </a:rPr>
              <a:t> </a:t>
            </a:r>
            <a:r>
              <a:rPr lang="en-US" sz="1400" b="1" dirty="0" err="1">
                <a:latin typeface="Montserrat" pitchFamily="2" charset="77"/>
              </a:rPr>
              <a:t>estudiantes</a:t>
            </a:r>
            <a:r>
              <a:rPr lang="en-US" sz="1400" b="1" dirty="0">
                <a:latin typeface="Montserrat" pitchFamily="2" charset="77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998EBA-CE25-488E-BC01-400A8B5DF987}"/>
              </a:ext>
            </a:extLst>
          </p:cNvPr>
          <p:cNvSpPr txBox="1"/>
          <p:nvPr/>
        </p:nvSpPr>
        <p:spPr>
          <a:xfrm>
            <a:off x="9959162" y="3932820"/>
            <a:ext cx="200864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ontserrat" pitchFamily="2" charset="77"/>
              </a:rPr>
              <a:t>5to </a:t>
            </a:r>
            <a:r>
              <a:rPr lang="en-US" b="1" dirty="0" err="1">
                <a:latin typeface="Montserrat" pitchFamily="2" charset="77"/>
              </a:rPr>
              <a:t>periodo</a:t>
            </a:r>
            <a:endParaRPr lang="en-US" b="1" dirty="0">
              <a:latin typeface="Montserrat" pitchFamily="2" charset="77"/>
            </a:endParaRPr>
          </a:p>
          <a:p>
            <a:pPr algn="ctr"/>
            <a:r>
              <a:rPr lang="en-US" b="1" dirty="0">
                <a:latin typeface="Montserrat" pitchFamily="2" charset="77"/>
              </a:rPr>
              <a:t>CAPA</a:t>
            </a:r>
          </a:p>
          <a:p>
            <a:pPr algn="ctr"/>
            <a:r>
              <a:rPr lang="en-US" sz="1600" b="1" dirty="0">
                <a:latin typeface="Montserrat" pitchFamily="2" charset="77"/>
              </a:rPr>
              <a:t>(</a:t>
            </a:r>
            <a:r>
              <a:rPr lang="en-US" sz="1100" b="1" dirty="0" err="1">
                <a:latin typeface="Montserrat" pitchFamily="2" charset="77"/>
              </a:rPr>
              <a:t>preparación</a:t>
            </a:r>
            <a:r>
              <a:rPr lang="en-US" sz="1100" b="1" dirty="0">
                <a:latin typeface="Montserrat" pitchFamily="2" charset="77"/>
              </a:rPr>
              <a:t> de </a:t>
            </a:r>
            <a:r>
              <a:rPr lang="en-US" sz="1100" b="1" dirty="0" err="1">
                <a:latin typeface="Montserrat" pitchFamily="2" charset="77"/>
              </a:rPr>
              <a:t>materiales</a:t>
            </a:r>
            <a:r>
              <a:rPr lang="en-US" sz="1100" b="1" dirty="0">
                <a:latin typeface="Montserrat" pitchFamily="2" charset="77"/>
              </a:rPr>
              <a:t>, </a:t>
            </a:r>
            <a:r>
              <a:rPr lang="en-US" sz="1100" b="1" dirty="0" err="1">
                <a:latin typeface="Montserrat" pitchFamily="2" charset="77"/>
              </a:rPr>
              <a:t>reunión</a:t>
            </a:r>
            <a:r>
              <a:rPr lang="en-US" sz="1100" b="1" dirty="0">
                <a:latin typeface="Montserrat" pitchFamily="2" charset="77"/>
              </a:rPr>
              <a:t> con padres, </a:t>
            </a:r>
            <a:r>
              <a:rPr lang="en-US" sz="1100" b="1" dirty="0" err="1">
                <a:latin typeface="Montserrat" pitchFamily="2" charset="77"/>
              </a:rPr>
              <a:t>reunión</a:t>
            </a:r>
            <a:r>
              <a:rPr lang="en-US" sz="1100" b="1" dirty="0">
                <a:latin typeface="Montserrat" pitchFamily="2" charset="77"/>
              </a:rPr>
              <a:t> con </a:t>
            </a:r>
            <a:r>
              <a:rPr lang="en-US" sz="1100" b="1" dirty="0" err="1">
                <a:latin typeface="Montserrat" pitchFamily="2" charset="77"/>
              </a:rPr>
              <a:t>equipo</a:t>
            </a:r>
            <a:r>
              <a:rPr lang="en-US" sz="1100" b="1" dirty="0">
                <a:latin typeface="Montserrat" pitchFamily="2" charset="77"/>
              </a:rPr>
              <a:t> </a:t>
            </a:r>
            <a:r>
              <a:rPr lang="en-US" sz="1100" b="1" dirty="0" err="1">
                <a:latin typeface="Montserrat" pitchFamily="2" charset="77"/>
              </a:rPr>
              <a:t>socioemocional</a:t>
            </a:r>
            <a:r>
              <a:rPr lang="en-US" sz="1100" b="1" dirty="0">
                <a:latin typeface="Montserrat" pitchFamily="2" charset="77"/>
              </a:rPr>
              <a:t>, </a:t>
            </a:r>
            <a:r>
              <a:rPr lang="en-US" sz="1100" b="1" dirty="0" err="1">
                <a:latin typeface="Montserrat" pitchFamily="2" charset="77"/>
              </a:rPr>
              <a:t>otros</a:t>
            </a:r>
            <a:r>
              <a:rPr lang="en-US" sz="1100" b="1" dirty="0">
                <a:latin typeface="Montserrat" pitchFamily="2" charset="7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CDB074-1025-4967-A1C6-5F53BC8EB3F0}"/>
              </a:ext>
            </a:extLst>
          </p:cNvPr>
          <p:cNvSpPr txBox="1"/>
          <p:nvPr/>
        </p:nvSpPr>
        <p:spPr>
          <a:xfrm>
            <a:off x="5552087" y="4298268"/>
            <a:ext cx="174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Montserrat" pitchFamily="2" charset="77"/>
              </a:rPr>
              <a:t>1era </a:t>
            </a:r>
            <a:r>
              <a:rPr lang="en-US" sz="2000" b="1" dirty="0" err="1">
                <a:latin typeface="Montserrat" pitchFamily="2" charset="77"/>
              </a:rPr>
              <a:t>clase</a:t>
            </a:r>
            <a:endParaRPr lang="en-US" sz="2000" b="1" dirty="0">
              <a:latin typeface="Montserrat" pitchFamily="2" charset="77"/>
            </a:endParaRPr>
          </a:p>
          <a:p>
            <a:pPr algn="ctr"/>
            <a:r>
              <a:rPr lang="en-US" sz="2000" b="1" dirty="0">
                <a:latin typeface="Montserrat" pitchFamily="2" charset="77"/>
              </a:rPr>
              <a:t>3er </a:t>
            </a:r>
            <a:r>
              <a:rPr lang="en-US" sz="2000" b="1" dirty="0" err="1">
                <a:latin typeface="Montserrat" pitchFamily="2" charset="77"/>
              </a:rPr>
              <a:t>periodo</a:t>
            </a:r>
            <a:endParaRPr lang="en-US" sz="2000" b="1" dirty="0">
              <a:latin typeface="Montserrat" pitchFamily="2" charset="77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B6384EB-A790-4C05-BFB0-E78170F3E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097907" y="3027850"/>
            <a:ext cx="3187507" cy="190404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D2F640F-C961-46E0-B2A9-7F30B0BE71D1}"/>
              </a:ext>
            </a:extLst>
          </p:cNvPr>
          <p:cNvSpPr txBox="1"/>
          <p:nvPr/>
        </p:nvSpPr>
        <p:spPr>
          <a:xfrm>
            <a:off x="7791861" y="2562367"/>
            <a:ext cx="178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4:55-5:35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298BE0-F398-4D3E-A377-D84CE0A30CEA}"/>
              </a:ext>
            </a:extLst>
          </p:cNvPr>
          <p:cNvSpPr txBox="1"/>
          <p:nvPr/>
        </p:nvSpPr>
        <p:spPr>
          <a:xfrm>
            <a:off x="7919643" y="4292805"/>
            <a:ext cx="174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Montserrat" pitchFamily="2" charset="77"/>
              </a:rPr>
              <a:t>2da </a:t>
            </a:r>
            <a:r>
              <a:rPr lang="en-US" sz="2000" b="1" dirty="0" err="1">
                <a:latin typeface="Montserrat" pitchFamily="2" charset="77"/>
              </a:rPr>
              <a:t>clase</a:t>
            </a:r>
            <a:endParaRPr lang="en-US" sz="2000" b="1" dirty="0">
              <a:latin typeface="Montserrat" pitchFamily="2" charset="77"/>
            </a:endParaRPr>
          </a:p>
          <a:p>
            <a:pPr algn="ctr"/>
            <a:r>
              <a:rPr lang="en-US" sz="2000" b="1" dirty="0">
                <a:latin typeface="Montserrat" pitchFamily="2" charset="77"/>
              </a:rPr>
              <a:t>4to </a:t>
            </a:r>
            <a:r>
              <a:rPr lang="en-US" sz="2000" b="1" dirty="0" err="1">
                <a:latin typeface="Montserrat" pitchFamily="2" charset="77"/>
              </a:rPr>
              <a:t>periodo</a:t>
            </a:r>
            <a:endParaRPr lang="en-US" sz="20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3103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891589" y="1573242"/>
            <a:ext cx="6901131" cy="3720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258506-27A0-9A41-B859-81451A93D18B}"/>
              </a:ext>
            </a:extLst>
          </p:cNvPr>
          <p:cNvSpPr/>
          <p:nvPr/>
        </p:nvSpPr>
        <p:spPr>
          <a:xfrm>
            <a:off x="2622863" y="1784033"/>
            <a:ext cx="7314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>
              <a:latin typeface="Montserrat" pitchFamily="2" charset="77"/>
            </a:endParaRPr>
          </a:p>
          <a:p>
            <a:endParaRPr lang="en-US" sz="1600" b="1">
              <a:latin typeface="Montserrat" pitchFamily="2" charset="77"/>
            </a:endParaRPr>
          </a:p>
          <a:p>
            <a:endParaRPr lang="en-US" sz="1600" b="1">
              <a:latin typeface="Montserrat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305FA5-614F-436D-B26D-5AF3EF3EA4E2}"/>
              </a:ext>
            </a:extLst>
          </p:cNvPr>
          <p:cNvSpPr/>
          <p:nvPr/>
        </p:nvSpPr>
        <p:spPr>
          <a:xfrm>
            <a:off x="384669" y="256381"/>
            <a:ext cx="9868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/>
              <a:t>Primera semana de RAE: Desarrollo Profesional</a:t>
            </a:r>
          </a:p>
          <a:p>
            <a:endParaRPr lang="es-ES" sz="2800" b="1"/>
          </a:p>
          <a:p>
            <a:endParaRPr lang="es-ES" sz="280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3422EF7-2BDA-49DB-B1A6-4A0F7939F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290615"/>
              </p:ext>
            </p:extLst>
          </p:nvPr>
        </p:nvGraphicFramePr>
        <p:xfrm>
          <a:off x="2622863" y="562708"/>
          <a:ext cx="8575019" cy="617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LOGO SAAP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707" y="369071"/>
            <a:ext cx="1873251" cy="8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47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891589" y="1547006"/>
            <a:ext cx="6901131" cy="3720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258506-27A0-9A41-B859-81451A93D18B}"/>
              </a:ext>
            </a:extLst>
          </p:cNvPr>
          <p:cNvSpPr/>
          <p:nvPr/>
        </p:nvSpPr>
        <p:spPr>
          <a:xfrm>
            <a:off x="2622863" y="1784033"/>
            <a:ext cx="7314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>
              <a:latin typeface="Montserrat" pitchFamily="2" charset="77"/>
            </a:endParaRPr>
          </a:p>
          <a:p>
            <a:endParaRPr lang="en-US" sz="1600" b="1">
              <a:latin typeface="Montserrat" pitchFamily="2" charset="77"/>
            </a:endParaRPr>
          </a:p>
          <a:p>
            <a:endParaRPr lang="en-US" sz="1600" b="1">
              <a:latin typeface="Montserrat" pitchFamily="2" charset="77"/>
            </a:endParaRPr>
          </a:p>
        </p:txBody>
      </p:sp>
      <p:pic>
        <p:nvPicPr>
          <p:cNvPr id="7" name="Picture 6" descr="LOGO SAA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33" y="5845826"/>
            <a:ext cx="1873251" cy="8957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305FA5-614F-436D-B26D-5AF3EF3EA4E2}"/>
              </a:ext>
            </a:extLst>
          </p:cNvPr>
          <p:cNvSpPr/>
          <p:nvPr/>
        </p:nvSpPr>
        <p:spPr>
          <a:xfrm>
            <a:off x="791205" y="517622"/>
            <a:ext cx="1034775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Requisitos de RAE: </a:t>
            </a:r>
          </a:p>
          <a:p>
            <a:endParaRPr lang="es-ES" sz="4000" dirty="0"/>
          </a:p>
          <a:p>
            <a:r>
              <a:rPr lang="es-ES" sz="2800" dirty="0"/>
              <a:t>Registro de estudiantes en plataforma Sistema de Información Estudiantil (SIE)</a:t>
            </a:r>
            <a:endParaRPr lang="es-ES" sz="2800" i="1" dirty="0"/>
          </a:p>
          <a:p>
            <a:pPr marL="1943100" lvl="3" indent="-5715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s-ES" sz="2400" dirty="0"/>
              <a:t>Organización escolar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s-ES" sz="2400" dirty="0"/>
              <a:t>Matrícula de estudiantes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s-ES" sz="2400" dirty="0"/>
              <a:t>Asistencia diaria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s-ES" sz="2400" dirty="0"/>
              <a:t>Modalidad 	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s-ES" sz="2400" dirty="0"/>
              <a:t>Evaluaciones o </a:t>
            </a:r>
            <a:r>
              <a:rPr lang="es-ES" sz="2400" i="1" dirty="0" err="1"/>
              <a:t>assessment</a:t>
            </a:r>
            <a:r>
              <a:rPr lang="es-ES" sz="2400" dirty="0"/>
              <a:t> del aprendizaje </a:t>
            </a:r>
          </a:p>
          <a:p>
            <a:pPr lvl="3"/>
            <a:r>
              <a:rPr lang="es-ES" sz="2400" dirty="0"/>
              <a:t>        (dos- el 15 y el 30 de cada mes)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s-ES" sz="2400" dirty="0"/>
              <a:t>   Entrada de criterios de evaluación, puntuaciones y </a:t>
            </a:r>
          </a:p>
          <a:p>
            <a:pPr lvl="3"/>
            <a:r>
              <a:rPr lang="es-ES" sz="2400" dirty="0"/>
              <a:t>        publicación de porcientos (diciembre y mayo) </a:t>
            </a:r>
          </a:p>
          <a:p>
            <a:pPr lvl="3"/>
            <a:r>
              <a:rPr lang="es-ES" sz="2400" dirty="0"/>
              <a:t>        – sustitución de F durante el 2020-2021</a:t>
            </a:r>
          </a:p>
          <a:p>
            <a:pPr lvl="3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06644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891589" y="1573242"/>
            <a:ext cx="6901131" cy="3720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258506-27A0-9A41-B859-81451A93D18B}"/>
              </a:ext>
            </a:extLst>
          </p:cNvPr>
          <p:cNvSpPr/>
          <p:nvPr/>
        </p:nvSpPr>
        <p:spPr>
          <a:xfrm>
            <a:off x="2622863" y="1784033"/>
            <a:ext cx="7314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>
              <a:latin typeface="Montserrat" pitchFamily="2" charset="77"/>
            </a:endParaRPr>
          </a:p>
          <a:p>
            <a:endParaRPr lang="en-US" sz="1600" b="1">
              <a:latin typeface="Montserrat" pitchFamily="2" charset="77"/>
            </a:endParaRPr>
          </a:p>
          <a:p>
            <a:endParaRPr lang="en-US" sz="1600" b="1">
              <a:latin typeface="Montserrat" pitchFamily="2" charset="77"/>
            </a:endParaRPr>
          </a:p>
        </p:txBody>
      </p:sp>
      <p:pic>
        <p:nvPicPr>
          <p:cNvPr id="7" name="Picture 6" descr="LOGO SA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33" y="5845826"/>
            <a:ext cx="1873251" cy="8957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305FA5-614F-436D-B26D-5AF3EF3EA4E2}"/>
              </a:ext>
            </a:extLst>
          </p:cNvPr>
          <p:cNvSpPr/>
          <p:nvPr/>
        </p:nvSpPr>
        <p:spPr>
          <a:xfrm>
            <a:off x="327398" y="502190"/>
            <a:ext cx="10449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/>
              <a:t>Temas generadores a trabajar en RAE </a:t>
            </a:r>
          </a:p>
          <a:p>
            <a:r>
              <a:rPr lang="es-ES" sz="4000"/>
              <a:t>(dos por escuela)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C34B47-2FE0-44DD-9EB7-24520F361B93}"/>
              </a:ext>
            </a:extLst>
          </p:cNvPr>
          <p:cNvSpPr txBox="1"/>
          <p:nvPr/>
        </p:nvSpPr>
        <p:spPr>
          <a:xfrm>
            <a:off x="2911012" y="1946473"/>
            <a:ext cx="70901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/>
              <a:t>  a. Modelos del cuerpo humano</a:t>
            </a:r>
          </a:p>
          <a:p>
            <a:r>
              <a:rPr lang="es-ES" sz="2800"/>
              <a:t>  b. Expresión y movimiento corporal  </a:t>
            </a:r>
          </a:p>
          <a:p>
            <a:r>
              <a:rPr lang="es-ES" sz="2800"/>
              <a:t>  c. </a:t>
            </a:r>
            <a:r>
              <a:rPr lang="es-ES" sz="2800" err="1"/>
              <a:t>Emprenderismo</a:t>
            </a:r>
            <a:r>
              <a:rPr lang="es-ES" sz="2800"/>
              <a:t> </a:t>
            </a:r>
          </a:p>
          <a:p>
            <a:r>
              <a:rPr lang="es-ES" sz="2800"/>
              <a:t>  d. Diversidad cultural</a:t>
            </a:r>
          </a:p>
          <a:p>
            <a:r>
              <a:rPr lang="es-ES" sz="2800"/>
              <a:t>  e. Cambio climático</a:t>
            </a:r>
          </a:p>
          <a:p>
            <a:r>
              <a:rPr lang="es-ES" sz="2800"/>
              <a:t>  f.  Biodiversidad en nuestro ambiente</a:t>
            </a:r>
          </a:p>
          <a:p>
            <a:r>
              <a:rPr lang="es-ES" sz="2800"/>
              <a:t>  g. Turisteando en Puerto Rico </a:t>
            </a:r>
          </a:p>
          <a:p>
            <a:r>
              <a:rPr lang="es-ES" sz="2800"/>
              <a:t>  h. Cámaras, luces y acción </a:t>
            </a:r>
          </a:p>
          <a:p>
            <a:r>
              <a:rPr lang="es-ES" sz="2800"/>
              <a:t>  i.  Del patio a la cocina</a:t>
            </a:r>
          </a:p>
          <a:p>
            <a:r>
              <a:rPr lang="es-ES" sz="2800"/>
              <a:t>  K. Active </a:t>
            </a:r>
            <a:r>
              <a:rPr lang="es-ES" sz="2800" err="1"/>
              <a:t>Zone</a:t>
            </a:r>
            <a:r>
              <a:rPr lang="es-E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68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-1"/>
            <a:ext cx="12173350" cy="2967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0502DA-E6F1-004D-A427-EAD961B3F99A}"/>
              </a:ext>
            </a:extLst>
          </p:cNvPr>
          <p:cNvSpPr/>
          <p:nvPr/>
        </p:nvSpPr>
        <p:spPr>
          <a:xfrm>
            <a:off x="2622863" y="1784033"/>
            <a:ext cx="8804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>
              <a:latin typeface="Montserrat" pitchFamily="2" charset="77"/>
            </a:endParaRPr>
          </a:p>
          <a:p>
            <a:r>
              <a:rPr lang="en-US">
                <a:latin typeface="Montserrat" pitchFamily="2" charset="77"/>
              </a:rPr>
              <a:t/>
            </a:r>
            <a:br>
              <a:rPr lang="en-US">
                <a:latin typeface="Montserrat" pitchFamily="2" charset="77"/>
              </a:rPr>
            </a:br>
            <a:endParaRPr lang="en-US">
              <a:latin typeface="Montserrat" pitchFamily="2" charset="77"/>
            </a:endParaRPr>
          </a:p>
        </p:txBody>
      </p:sp>
      <p:pic>
        <p:nvPicPr>
          <p:cNvPr id="6" name="Picture 5" descr="LOGO SA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5712241"/>
            <a:ext cx="2064085" cy="987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DFC352-C43F-469F-BB17-4F5EB5E56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475" y="1434258"/>
            <a:ext cx="5449980" cy="5449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347746-5502-45CF-966E-6CE70329FA29}"/>
              </a:ext>
            </a:extLst>
          </p:cNvPr>
          <p:cNvSpPr txBox="1"/>
          <p:nvPr/>
        </p:nvSpPr>
        <p:spPr>
          <a:xfrm>
            <a:off x="984738" y="510928"/>
            <a:ext cx="451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solidFill>
                  <a:schemeClr val="bg1"/>
                </a:solidFill>
              </a:rPr>
              <a:t>Lectura</a:t>
            </a:r>
            <a:r>
              <a:rPr lang="en-US" sz="3200">
                <a:solidFill>
                  <a:schemeClr val="bg1"/>
                </a:solidFill>
              </a:rPr>
              <a:t> para </a:t>
            </a:r>
            <a:r>
              <a:rPr lang="en-US" sz="3200" err="1">
                <a:solidFill>
                  <a:schemeClr val="bg1"/>
                </a:solidFill>
              </a:rPr>
              <a:t>reflexionar</a:t>
            </a:r>
            <a:endParaRPr lang="en-PR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68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25" y="-1"/>
            <a:ext cx="12173350" cy="2777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EA5889-3167-D24A-A5B5-FA4D3DDA6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253161" y="2805147"/>
            <a:ext cx="3216599" cy="19957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D0E868-9D8F-E44F-B627-7646149C63EF}"/>
              </a:ext>
            </a:extLst>
          </p:cNvPr>
          <p:cNvSpPr txBox="1"/>
          <p:nvPr/>
        </p:nvSpPr>
        <p:spPr>
          <a:xfrm>
            <a:off x="3057717" y="3917409"/>
            <a:ext cx="174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Montserrat" pitchFamily="2" charset="77"/>
              </a:rPr>
              <a:t>Material de </a:t>
            </a:r>
            <a:r>
              <a:rPr lang="en-US" sz="2400" b="1" err="1">
                <a:latin typeface="Montserrat" pitchFamily="2" charset="77"/>
              </a:rPr>
              <a:t>seguridad</a:t>
            </a:r>
            <a:endParaRPr lang="en-US" sz="2400" b="1">
              <a:latin typeface="Montserrat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D41EF2B-CB81-D249-B5B8-114EFB21F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966996" y="2842330"/>
            <a:ext cx="3216600" cy="1921420"/>
          </a:xfrm>
          <a:prstGeom prst="rect">
            <a:avLst/>
          </a:prstGeom>
        </p:spPr>
      </p:pic>
      <p:pic>
        <p:nvPicPr>
          <p:cNvPr id="18" name="Picture 17" descr="LOGO SAA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33" y="5845826"/>
            <a:ext cx="1873251" cy="895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62C08E-DD8A-46D8-A7E9-B2E12193567C}"/>
              </a:ext>
            </a:extLst>
          </p:cNvPr>
          <p:cNvSpPr txBox="1"/>
          <p:nvPr/>
        </p:nvSpPr>
        <p:spPr>
          <a:xfrm>
            <a:off x="877455" y="313155"/>
            <a:ext cx="1062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Material </a:t>
            </a:r>
            <a:r>
              <a:rPr lang="en-US" sz="4800" err="1">
                <a:solidFill>
                  <a:schemeClr val="bg1"/>
                </a:solidFill>
              </a:rPr>
              <a:t>presupuestado</a:t>
            </a:r>
            <a:r>
              <a:rPr lang="en-US" sz="4800">
                <a:solidFill>
                  <a:schemeClr val="bg1"/>
                </a:solidFill>
              </a:rPr>
              <a:t> para las </a:t>
            </a:r>
            <a:r>
              <a:rPr lang="en-US" sz="4800" err="1">
                <a:solidFill>
                  <a:schemeClr val="bg1"/>
                </a:solidFill>
              </a:rPr>
              <a:t>escuelas</a:t>
            </a:r>
            <a:r>
              <a:rPr lang="en-US" sz="4800">
                <a:solidFill>
                  <a:schemeClr val="bg1"/>
                </a:solidFill>
              </a:rPr>
              <a:t> </a:t>
            </a:r>
            <a:endParaRPr lang="en-PR" sz="480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F2D2CB-053C-4156-B27B-37FB0DE526FF}"/>
              </a:ext>
            </a:extLst>
          </p:cNvPr>
          <p:cNvSpPr txBox="1"/>
          <p:nvPr/>
        </p:nvSpPr>
        <p:spPr>
          <a:xfrm>
            <a:off x="5805899" y="3829676"/>
            <a:ext cx="174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Montserrat" pitchFamily="2" charset="77"/>
              </a:rPr>
              <a:t>Material de </a:t>
            </a:r>
            <a:r>
              <a:rPr lang="en-US" sz="2400" b="1" err="1">
                <a:latin typeface="Montserrat" pitchFamily="2" charset="77"/>
              </a:rPr>
              <a:t>instrucción</a:t>
            </a:r>
            <a:r>
              <a:rPr lang="en-US" sz="2400" b="1">
                <a:latin typeface="Montserrat" pitchFamily="2" charset="77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662" y="2203173"/>
            <a:ext cx="1018020" cy="12058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41EF2B-CB81-D249-B5B8-114EFB21F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477782" y="2901631"/>
            <a:ext cx="3216600" cy="19214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5F2D2CB-053C-4156-B27B-37FB0DE526FF}"/>
              </a:ext>
            </a:extLst>
          </p:cNvPr>
          <p:cNvSpPr txBox="1"/>
          <p:nvPr/>
        </p:nvSpPr>
        <p:spPr>
          <a:xfrm>
            <a:off x="8229021" y="3862341"/>
            <a:ext cx="174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Montserrat" pitchFamily="2" charset="77"/>
              </a:rPr>
              <a:t>Material de </a:t>
            </a:r>
            <a:r>
              <a:rPr lang="en-US" sz="2400" b="1" err="1">
                <a:latin typeface="Montserrat" pitchFamily="2" charset="77"/>
              </a:rPr>
              <a:t>oficina</a:t>
            </a:r>
            <a:r>
              <a:rPr lang="en-US" sz="2400" b="1">
                <a:latin typeface="Montserrat" pitchFamily="2" charset="77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209" y="2288146"/>
            <a:ext cx="1026232" cy="1097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3013" y="2384617"/>
            <a:ext cx="1706138" cy="9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70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891589" y="1573242"/>
            <a:ext cx="6901131" cy="3720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258506-27A0-9A41-B859-81451A93D18B}"/>
              </a:ext>
            </a:extLst>
          </p:cNvPr>
          <p:cNvSpPr/>
          <p:nvPr/>
        </p:nvSpPr>
        <p:spPr>
          <a:xfrm>
            <a:off x="2622863" y="1784033"/>
            <a:ext cx="7314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>
              <a:latin typeface="Montserrat" pitchFamily="2" charset="77"/>
            </a:endParaRPr>
          </a:p>
          <a:p>
            <a:endParaRPr lang="en-US" sz="1600" b="1">
              <a:latin typeface="Montserrat" pitchFamily="2" charset="77"/>
            </a:endParaRPr>
          </a:p>
          <a:p>
            <a:endParaRPr lang="en-US" sz="1600" b="1">
              <a:latin typeface="Montserrat" pitchFamily="2" charset="77"/>
            </a:endParaRPr>
          </a:p>
        </p:txBody>
      </p:sp>
      <p:pic>
        <p:nvPicPr>
          <p:cNvPr id="7" name="Picture 6" descr="LOGO SA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33" y="5845826"/>
            <a:ext cx="1873251" cy="8957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305FA5-614F-436D-B26D-5AF3EF3EA4E2}"/>
              </a:ext>
            </a:extLst>
          </p:cNvPr>
          <p:cNvSpPr/>
          <p:nvPr/>
        </p:nvSpPr>
        <p:spPr>
          <a:xfrm>
            <a:off x="864952" y="336626"/>
            <a:ext cx="986842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/>
              <a:t>REGISTRA TU ESCUELA EN: </a:t>
            </a:r>
          </a:p>
          <a:p>
            <a:endParaRPr lang="es-ES" sz="4000" i="1" dirty="0"/>
          </a:p>
          <a:p>
            <a:endParaRPr lang="es-ES" sz="2200" dirty="0"/>
          </a:p>
          <a:p>
            <a:r>
              <a:rPr lang="es-ES" sz="4000" dirty="0"/>
              <a:t>	</a:t>
            </a:r>
            <a:endParaRPr lang="es-ES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9E4429-915B-4303-8D2E-F8866AFBD054}"/>
              </a:ext>
            </a:extLst>
          </p:cNvPr>
          <p:cNvSpPr/>
          <p:nvPr/>
        </p:nvSpPr>
        <p:spPr>
          <a:xfrm>
            <a:off x="2341518" y="4584632"/>
            <a:ext cx="6915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hlinkClick r:id="rId5"/>
              </a:rPr>
              <a:t>https://forms.office.com/r/Rj1bLLaD7b</a:t>
            </a:r>
            <a:r>
              <a:rPr lang="pt-BR" sz="3200" dirty="0"/>
              <a:t>  </a:t>
            </a:r>
            <a:endParaRPr lang="en-PR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49C2C-9467-44AD-A9A4-FE3E58505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679" y="1128738"/>
            <a:ext cx="4012615" cy="317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891589" y="1573242"/>
            <a:ext cx="6901131" cy="3720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258506-27A0-9A41-B859-81451A93D18B}"/>
              </a:ext>
            </a:extLst>
          </p:cNvPr>
          <p:cNvSpPr/>
          <p:nvPr/>
        </p:nvSpPr>
        <p:spPr>
          <a:xfrm>
            <a:off x="2622863" y="1784033"/>
            <a:ext cx="7314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>
              <a:latin typeface="Montserrat" pitchFamily="2" charset="77"/>
            </a:endParaRPr>
          </a:p>
          <a:p>
            <a:endParaRPr lang="en-US" sz="1600" b="1">
              <a:latin typeface="Montserrat" pitchFamily="2" charset="77"/>
            </a:endParaRPr>
          </a:p>
          <a:p>
            <a:endParaRPr lang="en-US" sz="1600" b="1">
              <a:latin typeface="Montserrat" pitchFamily="2" charset="77"/>
            </a:endParaRPr>
          </a:p>
        </p:txBody>
      </p:sp>
      <p:pic>
        <p:nvPicPr>
          <p:cNvPr id="7" name="Picture 6" descr="LOGO SA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33" y="5845826"/>
            <a:ext cx="1873251" cy="8957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305FA5-614F-436D-B26D-5AF3EF3EA4E2}"/>
              </a:ext>
            </a:extLst>
          </p:cNvPr>
          <p:cNvSpPr/>
          <p:nvPr/>
        </p:nvSpPr>
        <p:spPr>
          <a:xfrm>
            <a:off x="864952" y="336626"/>
            <a:ext cx="986842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/>
              <a:t>ACTIVA A TU ESCUELA  </a:t>
            </a:r>
          </a:p>
          <a:p>
            <a:endParaRPr lang="es-ES" sz="4000" i="1"/>
          </a:p>
          <a:p>
            <a:r>
              <a:rPr lang="es-ES" sz="4000" i="1" err="1"/>
              <a:t>Form</a:t>
            </a:r>
            <a:r>
              <a:rPr lang="es-ES" sz="4000"/>
              <a:t> para que los directores de escuela se registren en el Proyecto</a:t>
            </a:r>
          </a:p>
          <a:p>
            <a:endParaRPr lang="es-ES" sz="2200"/>
          </a:p>
          <a:p>
            <a:r>
              <a:rPr lang="es-ES" sz="4000"/>
              <a:t>			Refuerzo</a:t>
            </a:r>
          </a:p>
          <a:p>
            <a:r>
              <a:rPr lang="es-ES" sz="4000"/>
              <a:t>			Académico</a:t>
            </a:r>
          </a:p>
          <a:p>
            <a:r>
              <a:rPr lang="es-ES" sz="4000"/>
              <a:t>			Extendido</a:t>
            </a:r>
            <a:endParaRPr lang="es-ES" sz="2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9E4429-915B-4303-8D2E-F8866AFBD054}"/>
              </a:ext>
            </a:extLst>
          </p:cNvPr>
          <p:cNvSpPr/>
          <p:nvPr/>
        </p:nvSpPr>
        <p:spPr>
          <a:xfrm>
            <a:off x="2547785" y="5261051"/>
            <a:ext cx="7096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R" sz="3200">
                <a:hlinkClick r:id="rId5"/>
              </a:rPr>
              <a:t>https://forms.office.com/r/sDUKnKfhGM</a:t>
            </a:r>
            <a:r>
              <a:rPr lang="es-PR" sz="3200"/>
              <a:t> </a:t>
            </a:r>
            <a:endParaRPr lang="en-PR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49C2C-9467-44AD-A9A4-FE3E58505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071" y="3006330"/>
            <a:ext cx="2303480" cy="18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1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8650" y="0"/>
            <a:ext cx="12173350" cy="2967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0502DA-E6F1-004D-A427-EAD961B3F99A}"/>
              </a:ext>
            </a:extLst>
          </p:cNvPr>
          <p:cNvSpPr/>
          <p:nvPr/>
        </p:nvSpPr>
        <p:spPr>
          <a:xfrm>
            <a:off x="2622863" y="1784033"/>
            <a:ext cx="8804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>
              <a:latin typeface="Montserrat" pitchFamily="2" charset="77"/>
            </a:endParaRPr>
          </a:p>
          <a:p>
            <a:r>
              <a:rPr lang="en-US">
                <a:latin typeface="Montserrat" pitchFamily="2" charset="77"/>
              </a:rPr>
              <a:t/>
            </a:r>
            <a:br>
              <a:rPr lang="en-US">
                <a:latin typeface="Montserrat" pitchFamily="2" charset="77"/>
              </a:rPr>
            </a:br>
            <a:endParaRPr lang="en-US">
              <a:latin typeface="Montserrat" pitchFamily="2" charset="77"/>
            </a:endParaRPr>
          </a:p>
        </p:txBody>
      </p:sp>
      <p:pic>
        <p:nvPicPr>
          <p:cNvPr id="6" name="Picture 5" descr="LOGO SA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5712241"/>
            <a:ext cx="2064085" cy="98700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9C15F-AFBA-420E-A26D-3AC0FD233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3" y="2473700"/>
            <a:ext cx="10515600" cy="26957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/>
              <a:t> Presentar el plan de trabajo Refuerzo Académico Extendido (RAE).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/>
              <a:t> Indagar sobre alternativas de ofrecimientos académicos en horario extendido.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/>
              <a:t> Identificar diversas organizaciones escolares por Oficinas Regionales Educativas.  </a:t>
            </a:r>
          </a:p>
          <a:p>
            <a:pPr>
              <a:buFont typeface="Wingdings" panose="05000000000000000000" pitchFamily="2" charset="2"/>
              <a:buChar char="ü"/>
            </a:pPr>
            <a:endParaRPr lang="es-E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714F8C-6C5B-4E22-BC26-F9E4A724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solidFill>
                  <a:schemeClr val="bg1"/>
                </a:solidFill>
              </a:rPr>
              <a:t>Objetivos</a:t>
            </a:r>
            <a:endParaRPr lang="en-PR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-1"/>
            <a:ext cx="12173350" cy="2967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0502DA-E6F1-004D-A427-EAD961B3F99A}"/>
              </a:ext>
            </a:extLst>
          </p:cNvPr>
          <p:cNvSpPr/>
          <p:nvPr/>
        </p:nvSpPr>
        <p:spPr>
          <a:xfrm>
            <a:off x="2622863" y="1784033"/>
            <a:ext cx="8804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>
              <a:latin typeface="Montserrat" pitchFamily="2" charset="77"/>
            </a:endParaRPr>
          </a:p>
          <a:p>
            <a:r>
              <a:rPr lang="en-US">
                <a:latin typeface="Montserrat" pitchFamily="2" charset="77"/>
              </a:rPr>
              <a:t/>
            </a:r>
            <a:br>
              <a:rPr lang="en-US">
                <a:latin typeface="Montserrat" pitchFamily="2" charset="77"/>
              </a:rPr>
            </a:br>
            <a:endParaRPr lang="en-US">
              <a:latin typeface="Montserrat" pitchFamily="2" charset="77"/>
            </a:endParaRPr>
          </a:p>
        </p:txBody>
      </p:sp>
      <p:pic>
        <p:nvPicPr>
          <p:cNvPr id="6" name="Picture 5" descr="LOGO SA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5712241"/>
            <a:ext cx="2064085" cy="9870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92AFAB-A6C3-4498-A0B0-3D9EBD81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solidFill>
                  <a:schemeClr val="bg1"/>
                </a:solidFill>
              </a:rPr>
              <a:t>Propósito</a:t>
            </a:r>
            <a:endParaRPr lang="en-PR" b="1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9C15F-AFBA-420E-A26D-3AC0FD233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3" y="2816708"/>
            <a:ext cx="10515600" cy="2695707"/>
          </a:xfrm>
        </p:spPr>
        <p:txBody>
          <a:bodyPr>
            <a:normAutofit/>
          </a:bodyPr>
          <a:lstStyle/>
          <a:p>
            <a:r>
              <a:rPr lang="es-ES"/>
              <a:t>La Secretaría para Asuntos Académicos, conforme a las categorías o actividades permisibles, solicitó Fondos de Ayuda para Emergencias de Escuelas Primarias y Secundarias (ESSER, por sus siglas en inglés) para implementar un programa de horario extendido como parte de las iniciativas de recuperación académica durante el año escolar 2021-2022. </a:t>
            </a:r>
          </a:p>
        </p:txBody>
      </p:sp>
    </p:spTree>
    <p:extLst>
      <p:ext uri="{BB962C8B-B14F-4D97-AF65-F5344CB8AC3E}">
        <p14:creationId xmlns:p14="http://schemas.microsoft.com/office/powerpoint/2010/main" val="78765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-1"/>
            <a:ext cx="12173350" cy="2967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0502DA-E6F1-004D-A427-EAD961B3F99A}"/>
              </a:ext>
            </a:extLst>
          </p:cNvPr>
          <p:cNvSpPr/>
          <p:nvPr/>
        </p:nvSpPr>
        <p:spPr>
          <a:xfrm>
            <a:off x="2622863" y="1784033"/>
            <a:ext cx="8804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>
              <a:latin typeface="Montserrat" pitchFamily="2" charset="77"/>
            </a:endParaRPr>
          </a:p>
          <a:p>
            <a:r>
              <a:rPr lang="en-US">
                <a:latin typeface="Montserrat" pitchFamily="2" charset="77"/>
              </a:rPr>
              <a:t/>
            </a:r>
            <a:br>
              <a:rPr lang="en-US">
                <a:latin typeface="Montserrat" pitchFamily="2" charset="77"/>
              </a:rPr>
            </a:br>
            <a:endParaRPr lang="en-US">
              <a:latin typeface="Montserrat" pitchFamily="2" charset="77"/>
            </a:endParaRPr>
          </a:p>
        </p:txBody>
      </p:sp>
      <p:pic>
        <p:nvPicPr>
          <p:cNvPr id="6" name="Picture 5" descr="LOGO SA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5712241"/>
            <a:ext cx="2064085" cy="9870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92AFAB-A6C3-4498-A0B0-3D9EBD81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solidFill>
                  <a:schemeClr val="bg1"/>
                </a:solidFill>
              </a:rPr>
              <a:t>Propósito</a:t>
            </a:r>
            <a:r>
              <a:rPr lang="en-US" b="1">
                <a:solidFill>
                  <a:schemeClr val="bg1"/>
                </a:solidFill>
              </a:rPr>
              <a:t> de RAE</a:t>
            </a:r>
            <a:endParaRPr lang="en-PR" b="1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9C15F-AFBA-420E-A26D-3AC0FD233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271" y="1822829"/>
            <a:ext cx="11047729" cy="33037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600"/>
          </a:p>
          <a:p>
            <a:r>
              <a:rPr lang="es-ES" sz="2400"/>
              <a:t>Es un programa de estudios supervisados que dará énfasis en las destrezas de comprensión lectora en español e inglés utilizando el enfoque educativo STEAM que fomenta el aprendizaje integrado de las disciplinas. </a:t>
            </a:r>
          </a:p>
          <a:p>
            <a:r>
              <a:rPr lang="es-ES" sz="2400"/>
              <a:t>Será un programa de horario extendido que incluya las disciplinas de Matemáticas, Ciencias, Español, Inglés, Estudios Sociales, Bellas Artes o Educación Física, Salud Escolar y maestros ocupacionales (según la necesidad).</a:t>
            </a:r>
          </a:p>
          <a:p>
            <a:r>
              <a:rPr lang="es-ES" sz="2400"/>
              <a:t>Tiene dos vertientes: cerrar las brechas académicas y sustitución de notas del año 2020-2021.</a:t>
            </a:r>
          </a:p>
          <a:p>
            <a:r>
              <a:rPr lang="es-ES" sz="2400"/>
              <a:t>Habrá merienda, seguridad, apoyo socioemocional y transportación escolar. </a:t>
            </a:r>
          </a:p>
        </p:txBody>
      </p:sp>
    </p:spTree>
    <p:extLst>
      <p:ext uri="{BB962C8B-B14F-4D97-AF65-F5344CB8AC3E}">
        <p14:creationId xmlns:p14="http://schemas.microsoft.com/office/powerpoint/2010/main" val="25615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25" y="-1"/>
            <a:ext cx="12173350" cy="2777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C98CD4-0ED0-D144-8CA2-EBB4E38F6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130" y="2268056"/>
            <a:ext cx="4315838" cy="1407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E58DA-618B-CE45-8F71-2F9FC2895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130" y="4080103"/>
            <a:ext cx="4315838" cy="1407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578B73-61C1-6A4E-A8AA-BE12CFC5F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72" y="2268056"/>
            <a:ext cx="4315838" cy="1407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A5A7FC-C07E-C549-9F89-32FC4EF79E00}"/>
              </a:ext>
            </a:extLst>
          </p:cNvPr>
          <p:cNvSpPr txBox="1"/>
          <p:nvPr/>
        </p:nvSpPr>
        <p:spPr>
          <a:xfrm>
            <a:off x="1896952" y="2515583"/>
            <a:ext cx="105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Montserrat" pitchFamily="2" charset="77"/>
              </a:rPr>
              <a:t>1</a:t>
            </a:r>
            <a:r>
              <a:rPr lang="en-US" sz="1400">
                <a:solidFill>
                  <a:schemeClr val="bg1"/>
                </a:solidFill>
                <a:latin typeface="Montserrat" pitchFamily="2" charset="77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D0E868-9D8F-E44F-B627-7646149C63EF}"/>
              </a:ext>
            </a:extLst>
          </p:cNvPr>
          <p:cNvSpPr txBox="1"/>
          <p:nvPr/>
        </p:nvSpPr>
        <p:spPr>
          <a:xfrm>
            <a:off x="3584237" y="2515583"/>
            <a:ext cx="213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Montserrat" pitchFamily="2" charset="77"/>
              </a:rPr>
              <a:t>Presencial</a:t>
            </a:r>
            <a:endParaRPr lang="en-US" sz="1400"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974F10-4ECA-024F-B6BB-F7FF90B96BD0}"/>
              </a:ext>
            </a:extLst>
          </p:cNvPr>
          <p:cNvSpPr txBox="1"/>
          <p:nvPr/>
        </p:nvSpPr>
        <p:spPr>
          <a:xfrm>
            <a:off x="1896952" y="4322611"/>
            <a:ext cx="1054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7DA5A9-FC1B-F745-B3D9-9418633CD70C}"/>
              </a:ext>
            </a:extLst>
          </p:cNvPr>
          <p:cNvSpPr txBox="1"/>
          <p:nvPr/>
        </p:nvSpPr>
        <p:spPr>
          <a:xfrm>
            <a:off x="3475619" y="4322611"/>
            <a:ext cx="235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Montserrat" pitchFamily="2" charset="77"/>
              </a:rPr>
              <a:t>Híbrida</a:t>
            </a:r>
            <a:r>
              <a:rPr lang="en-US" sz="2000" dirty="0">
                <a:latin typeface="Montserrat" pitchFamily="2" charset="77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974F36-A3FD-044B-BB1A-2DD8A9EB8DC9}"/>
              </a:ext>
            </a:extLst>
          </p:cNvPr>
          <p:cNvSpPr txBox="1"/>
          <p:nvPr/>
        </p:nvSpPr>
        <p:spPr>
          <a:xfrm>
            <a:off x="6730209" y="2515583"/>
            <a:ext cx="1054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Montserrat" pitchFamily="2" charset="77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82D3C8-254D-084F-8764-988517B2B9DC}"/>
              </a:ext>
            </a:extLst>
          </p:cNvPr>
          <p:cNvSpPr txBox="1"/>
          <p:nvPr/>
        </p:nvSpPr>
        <p:spPr>
          <a:xfrm>
            <a:off x="6730209" y="4322611"/>
            <a:ext cx="105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Montserrat" pitchFamily="2" charset="77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4F2283-240C-5347-A5DA-C3BE99D68767}"/>
              </a:ext>
            </a:extLst>
          </p:cNvPr>
          <p:cNvSpPr txBox="1"/>
          <p:nvPr/>
        </p:nvSpPr>
        <p:spPr>
          <a:xfrm>
            <a:off x="8413600" y="2523629"/>
            <a:ext cx="213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" pitchFamily="2" charset="77"/>
              </a:rPr>
              <a:t>Virtual</a:t>
            </a:r>
          </a:p>
        </p:txBody>
      </p:sp>
      <p:pic>
        <p:nvPicPr>
          <p:cNvPr id="22" name="Picture 21" descr="LOGO SAA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670" y="5730024"/>
            <a:ext cx="2202592" cy="1053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5A700F-E8E9-49D2-8CB2-AD5FA1D19EDA}"/>
              </a:ext>
            </a:extLst>
          </p:cNvPr>
          <p:cNvSpPr txBox="1"/>
          <p:nvPr/>
        </p:nvSpPr>
        <p:spPr>
          <a:xfrm>
            <a:off x="940544" y="463694"/>
            <a:ext cx="5287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err="1">
                <a:solidFill>
                  <a:schemeClr val="bg1"/>
                </a:solidFill>
              </a:rPr>
              <a:t>Modalidades</a:t>
            </a:r>
            <a:endParaRPr lang="en-PR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5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25" y="-1"/>
            <a:ext cx="12173350" cy="2777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C98CD4-0ED0-D144-8CA2-EBB4E38F6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130" y="2268056"/>
            <a:ext cx="4315838" cy="1407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E58DA-618B-CE45-8F71-2F9FC2895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130" y="4080103"/>
            <a:ext cx="4315838" cy="1407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578B73-61C1-6A4E-A8AA-BE12CFC5F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72" y="2268056"/>
            <a:ext cx="4315838" cy="1407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97635D-DFBF-9B40-8804-D6E4E5790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72" y="4080103"/>
            <a:ext cx="4315838" cy="1407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A5A7FC-C07E-C549-9F89-32FC4EF79E00}"/>
              </a:ext>
            </a:extLst>
          </p:cNvPr>
          <p:cNvSpPr txBox="1"/>
          <p:nvPr/>
        </p:nvSpPr>
        <p:spPr>
          <a:xfrm>
            <a:off x="1896952" y="2515583"/>
            <a:ext cx="105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Montserrat" pitchFamily="2" charset="77"/>
              </a:rPr>
              <a:t>1</a:t>
            </a:r>
            <a:r>
              <a:rPr lang="en-US" sz="1400">
                <a:solidFill>
                  <a:schemeClr val="bg1"/>
                </a:solidFill>
                <a:latin typeface="Montserrat" pitchFamily="2" charset="77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D0E868-9D8F-E44F-B627-7646149C63EF}"/>
              </a:ext>
            </a:extLst>
          </p:cNvPr>
          <p:cNvSpPr txBox="1"/>
          <p:nvPr/>
        </p:nvSpPr>
        <p:spPr>
          <a:xfrm>
            <a:off x="3609327" y="2383405"/>
            <a:ext cx="213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ontserrat" pitchFamily="2" charset="77"/>
              </a:rPr>
              <a:t>Director </a:t>
            </a:r>
            <a:r>
              <a:rPr lang="en-US" sz="2400" err="1">
                <a:latin typeface="Montserrat" pitchFamily="2" charset="77"/>
              </a:rPr>
              <a:t>Ejecutivo</a:t>
            </a:r>
            <a:r>
              <a:rPr lang="en-US" sz="2400">
                <a:latin typeface="Montserrat" pitchFamily="2" charset="77"/>
              </a:rPr>
              <a:t> I</a:t>
            </a:r>
          </a:p>
          <a:p>
            <a:pPr algn="ctr"/>
            <a:r>
              <a:rPr lang="en-US" sz="2000">
                <a:latin typeface="Montserrat" pitchFamily="2" charset="77"/>
              </a:rPr>
              <a:t>($30 x 6 horas</a:t>
            </a:r>
            <a:r>
              <a:rPr lang="en-US" sz="2400">
                <a:latin typeface="Montserrat" pitchFamily="2" charset="77"/>
              </a:rPr>
              <a:t>)</a:t>
            </a:r>
            <a:endParaRPr lang="en-US" sz="1100"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974F10-4ECA-024F-B6BB-F7FF90B96BD0}"/>
              </a:ext>
            </a:extLst>
          </p:cNvPr>
          <p:cNvSpPr txBox="1"/>
          <p:nvPr/>
        </p:nvSpPr>
        <p:spPr>
          <a:xfrm>
            <a:off x="1896952" y="4322611"/>
            <a:ext cx="1054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7DA5A9-FC1B-F745-B3D9-9418633CD70C}"/>
              </a:ext>
            </a:extLst>
          </p:cNvPr>
          <p:cNvSpPr txBox="1"/>
          <p:nvPr/>
        </p:nvSpPr>
        <p:spPr>
          <a:xfrm>
            <a:off x="3395684" y="4230278"/>
            <a:ext cx="24403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Montserrat" pitchFamily="2" charset="77"/>
              </a:rPr>
              <a:t>Oficial</a:t>
            </a:r>
            <a:r>
              <a:rPr lang="en-US" sz="2400">
                <a:latin typeface="Montserrat" pitchFamily="2" charset="77"/>
              </a:rPr>
              <a:t> </a:t>
            </a:r>
          </a:p>
          <a:p>
            <a:pPr algn="ctr"/>
            <a:r>
              <a:rPr lang="en-US" sz="2400" err="1">
                <a:latin typeface="Montserrat" pitchFamily="2" charset="77"/>
              </a:rPr>
              <a:t>Admnistrativo</a:t>
            </a:r>
            <a:endParaRPr lang="en-US" sz="2400">
              <a:latin typeface="Montserrat" pitchFamily="2" charset="77"/>
            </a:endParaRPr>
          </a:p>
          <a:p>
            <a:pPr algn="ctr"/>
            <a:r>
              <a:rPr lang="en-US" sz="2000">
                <a:latin typeface="Montserrat" pitchFamily="2" charset="77"/>
              </a:rPr>
              <a:t>($15 x 6 horas)</a:t>
            </a:r>
            <a:endParaRPr lang="en-US" sz="1600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974F36-A3FD-044B-BB1A-2DD8A9EB8DC9}"/>
              </a:ext>
            </a:extLst>
          </p:cNvPr>
          <p:cNvSpPr txBox="1"/>
          <p:nvPr/>
        </p:nvSpPr>
        <p:spPr>
          <a:xfrm>
            <a:off x="6730209" y="2515583"/>
            <a:ext cx="1054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Montserrat" pitchFamily="2" charset="77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A16BA4-27E5-7146-BC26-AFBCE57D5C56}"/>
              </a:ext>
            </a:extLst>
          </p:cNvPr>
          <p:cNvSpPr txBox="1"/>
          <p:nvPr/>
        </p:nvSpPr>
        <p:spPr>
          <a:xfrm>
            <a:off x="8275756" y="2424654"/>
            <a:ext cx="213869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ontserrat" pitchFamily="2" charset="77"/>
              </a:rPr>
              <a:t>Director </a:t>
            </a:r>
            <a:r>
              <a:rPr lang="en-US" sz="2400" err="1">
                <a:latin typeface="Montserrat" pitchFamily="2" charset="77"/>
              </a:rPr>
              <a:t>Ejecutivo</a:t>
            </a:r>
            <a:r>
              <a:rPr lang="en-US" sz="2400">
                <a:latin typeface="Montserrat" pitchFamily="2" charset="77"/>
              </a:rPr>
              <a:t> I</a:t>
            </a:r>
          </a:p>
          <a:p>
            <a:pPr algn="ctr"/>
            <a:r>
              <a:rPr lang="en-US" sz="2000">
                <a:latin typeface="Montserrat" pitchFamily="2" charset="77"/>
              </a:rPr>
              <a:t>($30 x 6 horas</a:t>
            </a:r>
            <a:r>
              <a:rPr lang="en-US" sz="2400">
                <a:latin typeface="Montserrat" pitchFamily="2" charset="77"/>
              </a:rPr>
              <a:t>)</a:t>
            </a:r>
            <a:endParaRPr lang="en-US" sz="1100">
              <a:latin typeface="Montserrat" pitchFamily="2" charset="77"/>
            </a:endParaRPr>
          </a:p>
          <a:p>
            <a:pPr algn="ctr"/>
            <a:endParaRPr lang="en-US" sz="1100">
              <a:latin typeface="Montserrat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82D3C8-254D-084F-8764-988517B2B9DC}"/>
              </a:ext>
            </a:extLst>
          </p:cNvPr>
          <p:cNvSpPr txBox="1"/>
          <p:nvPr/>
        </p:nvSpPr>
        <p:spPr>
          <a:xfrm>
            <a:off x="6730209" y="4322611"/>
            <a:ext cx="105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4F2283-240C-5347-A5DA-C3BE99D68767}"/>
              </a:ext>
            </a:extLst>
          </p:cNvPr>
          <p:cNvSpPr txBox="1"/>
          <p:nvPr/>
        </p:nvSpPr>
        <p:spPr>
          <a:xfrm>
            <a:off x="8417494" y="4322611"/>
            <a:ext cx="2138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Montserrat" pitchFamily="2" charset="77"/>
              </a:rPr>
              <a:t>Oficial</a:t>
            </a:r>
            <a:r>
              <a:rPr lang="en-US" sz="2400">
                <a:latin typeface="Montserrat" pitchFamily="2" charset="77"/>
              </a:rPr>
              <a:t> </a:t>
            </a:r>
          </a:p>
          <a:p>
            <a:pPr algn="ctr"/>
            <a:r>
              <a:rPr lang="en-US" sz="2400" err="1">
                <a:latin typeface="Montserrat" pitchFamily="2" charset="77"/>
              </a:rPr>
              <a:t>Admnistrativo</a:t>
            </a:r>
            <a:endParaRPr lang="en-US" sz="2400">
              <a:latin typeface="Montserrat" pitchFamily="2" charset="77"/>
            </a:endParaRPr>
          </a:p>
          <a:p>
            <a:pPr algn="ctr"/>
            <a:r>
              <a:rPr lang="en-US">
                <a:latin typeface="Montserrat" pitchFamily="2" charset="77"/>
              </a:rPr>
              <a:t>($15 x 6 horas)</a:t>
            </a:r>
            <a:endParaRPr lang="en-US" sz="1400">
              <a:latin typeface="Montserrat" pitchFamily="2" charset="77"/>
            </a:endParaRPr>
          </a:p>
        </p:txBody>
      </p:sp>
      <p:pic>
        <p:nvPicPr>
          <p:cNvPr id="22" name="Picture 21" descr="LOGO SAA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670" y="5730024"/>
            <a:ext cx="2202592" cy="1053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5A700F-E8E9-49D2-8CB2-AD5FA1D19EDA}"/>
              </a:ext>
            </a:extLst>
          </p:cNvPr>
          <p:cNvSpPr txBox="1"/>
          <p:nvPr/>
        </p:nvSpPr>
        <p:spPr>
          <a:xfrm>
            <a:off x="1503123" y="410848"/>
            <a:ext cx="12509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Personal </a:t>
            </a:r>
            <a:r>
              <a:rPr lang="en-US" sz="4000" dirty="0" err="1">
                <a:solidFill>
                  <a:schemeClr val="bg1"/>
                </a:solidFill>
              </a:rPr>
              <a:t>asignado</a:t>
            </a:r>
            <a:r>
              <a:rPr lang="en-US" sz="4000" dirty="0">
                <a:solidFill>
                  <a:schemeClr val="bg1"/>
                </a:solidFill>
              </a:rPr>
              <a:t> a Nivel Central  y </a:t>
            </a:r>
            <a:r>
              <a:rPr lang="en-US" sz="4000" dirty="0" err="1">
                <a:solidFill>
                  <a:schemeClr val="bg1"/>
                </a:solidFill>
              </a:rPr>
              <a:t>en</a:t>
            </a:r>
            <a:r>
              <a:rPr lang="en-US" sz="4000" dirty="0">
                <a:solidFill>
                  <a:schemeClr val="bg1"/>
                </a:solidFill>
              </a:rPr>
              <a:t> las ORE</a:t>
            </a:r>
            <a:endParaRPr lang="en-P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6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8B4CA5-EDF8-0E49-B749-1D9922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891589" y="1573242"/>
            <a:ext cx="6901131" cy="3720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238CF-CF48-6D4E-9840-9F86BA2F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407"/>
            <a:ext cx="3006247" cy="1714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258506-27A0-9A41-B859-81451A93D18B}"/>
              </a:ext>
            </a:extLst>
          </p:cNvPr>
          <p:cNvSpPr/>
          <p:nvPr/>
        </p:nvSpPr>
        <p:spPr>
          <a:xfrm>
            <a:off x="2622863" y="1784033"/>
            <a:ext cx="7314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>
              <a:latin typeface="Montserrat" pitchFamily="2" charset="77"/>
            </a:endParaRPr>
          </a:p>
          <a:p>
            <a:endParaRPr lang="en-US" sz="1600" b="1">
              <a:latin typeface="Montserrat" pitchFamily="2" charset="77"/>
            </a:endParaRPr>
          </a:p>
          <a:p>
            <a:endParaRPr lang="en-US" sz="1600" b="1">
              <a:latin typeface="Montserrat" pitchFamily="2" charset="77"/>
            </a:endParaRPr>
          </a:p>
        </p:txBody>
      </p:sp>
      <p:pic>
        <p:nvPicPr>
          <p:cNvPr id="7" name="Picture 6" descr="LOGO SA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33" y="5845826"/>
            <a:ext cx="1873251" cy="8957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305FA5-614F-436D-B26D-5AF3EF3EA4E2}"/>
              </a:ext>
            </a:extLst>
          </p:cNvPr>
          <p:cNvSpPr/>
          <p:nvPr/>
        </p:nvSpPr>
        <p:spPr>
          <a:xfrm>
            <a:off x="864952" y="336626"/>
            <a:ext cx="986842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Componente Escolar</a:t>
            </a:r>
            <a:r>
              <a:rPr lang="es-ES" sz="2800" dirty="0"/>
              <a:t>: 1</a:t>
            </a:r>
            <a:r>
              <a:rPr lang="es-ES" sz="4000" baseline="30000" dirty="0"/>
              <a:t>er</a:t>
            </a:r>
            <a:r>
              <a:rPr lang="es-ES" sz="2800" dirty="0"/>
              <a:t> a 5</a:t>
            </a:r>
            <a:r>
              <a:rPr lang="es-ES" sz="3600" baseline="30000" dirty="0"/>
              <a:t>to</a:t>
            </a:r>
            <a:r>
              <a:rPr lang="es-ES" sz="2800" dirty="0"/>
              <a:t> grado</a:t>
            </a:r>
          </a:p>
          <a:p>
            <a:endParaRPr lang="es-ES" sz="2200" dirty="0"/>
          </a:p>
          <a:p>
            <a:r>
              <a:rPr lang="es-ES" sz="2200" dirty="0"/>
              <a:t>•	un director de escuela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         un oficinista mecanógrafo i o personal de apoyo administrativo </a:t>
            </a:r>
          </a:p>
          <a:p>
            <a:r>
              <a:rPr lang="es-ES" sz="2200" dirty="0"/>
              <a:t>•	un empleado del comedor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         un maestro de primero</a:t>
            </a:r>
          </a:p>
          <a:p>
            <a:r>
              <a:rPr lang="es-ES" sz="2200" dirty="0"/>
              <a:t>•	un maestro de segundo </a:t>
            </a:r>
          </a:p>
          <a:p>
            <a:r>
              <a:rPr lang="es-ES" sz="2200" dirty="0"/>
              <a:t>•	un maestro de tercer </a:t>
            </a:r>
          </a:p>
          <a:p>
            <a:r>
              <a:rPr lang="es-ES" sz="2200" dirty="0"/>
              <a:t>•	un maestro de cuarto </a:t>
            </a:r>
          </a:p>
          <a:p>
            <a:r>
              <a:rPr lang="es-ES" sz="2200" dirty="0"/>
              <a:t>•	un maestro de quinto </a:t>
            </a:r>
          </a:p>
          <a:p>
            <a:r>
              <a:rPr lang="es-ES" sz="2200" dirty="0"/>
              <a:t>•	dos maestros de educación especial      trabajarán el primer periodo</a:t>
            </a:r>
          </a:p>
          <a:p>
            <a:r>
              <a:rPr lang="es-ES" sz="2200" dirty="0"/>
              <a:t>•	un maestro de inglés                                 con los maestros de salón hogar</a:t>
            </a:r>
          </a:p>
          <a:p>
            <a:r>
              <a:rPr lang="es-ES" sz="2200" dirty="0"/>
              <a:t>•	un maestro de bellas artes o educación física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         un maestro bibliotecario</a:t>
            </a:r>
          </a:p>
          <a:p>
            <a:r>
              <a:rPr lang="es-ES" sz="2200" dirty="0"/>
              <a:t>•	un trabajador social </a:t>
            </a:r>
          </a:p>
          <a:p>
            <a:r>
              <a:rPr lang="es-ES" sz="2200" dirty="0"/>
              <a:t>              </a:t>
            </a:r>
          </a:p>
          <a:p>
            <a:r>
              <a:rPr lang="es-ES" sz="2200" dirty="0"/>
              <a:t>                         </a:t>
            </a:r>
            <a:r>
              <a:rPr lang="es-ES" dirty="0"/>
              <a:t>Total: 14 recursos: 9 maestros, 2 personal de apoyo, 1 director, 1 apoyo administrativo 			           1 de comedor escolar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8AB38FB-7B4B-4500-B42C-60FF78B39552}"/>
              </a:ext>
            </a:extLst>
          </p:cNvPr>
          <p:cNvSpPr/>
          <p:nvPr/>
        </p:nvSpPr>
        <p:spPr>
          <a:xfrm>
            <a:off x="6018628" y="3781083"/>
            <a:ext cx="154744" cy="5627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09480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AC4BD-E46F-4346-AF34-42293A8FD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376" y="0"/>
            <a:ext cx="370162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CB9F42-51B2-4939-A696-6C3A25D22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0486" y="5144876"/>
            <a:ext cx="3005588" cy="1713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757F29-589A-4F0A-911C-8E55682A7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635" y="5827343"/>
            <a:ext cx="1871634" cy="8961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3DBD7A-A1C3-4C20-94DB-AF5C2536D85E}"/>
              </a:ext>
            </a:extLst>
          </p:cNvPr>
          <p:cNvSpPr/>
          <p:nvPr/>
        </p:nvSpPr>
        <p:spPr>
          <a:xfrm>
            <a:off x="861607" y="436387"/>
            <a:ext cx="863272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Componente Escolar</a:t>
            </a:r>
            <a:r>
              <a:rPr lang="es-ES" sz="2800" dirty="0"/>
              <a:t>: 6</a:t>
            </a:r>
            <a:r>
              <a:rPr lang="es-ES" sz="3600" baseline="30000" dirty="0"/>
              <a:t>to</a:t>
            </a:r>
            <a:r>
              <a:rPr lang="es-ES" sz="3600" dirty="0"/>
              <a:t> </a:t>
            </a:r>
            <a:r>
              <a:rPr lang="es-ES" sz="2800" dirty="0"/>
              <a:t>a 12</a:t>
            </a:r>
            <a:r>
              <a:rPr lang="es-ES" sz="3600" baseline="30000" dirty="0"/>
              <a:t>mo</a:t>
            </a:r>
            <a:r>
              <a:rPr lang="es-ES" sz="2800" dirty="0"/>
              <a:t> grado</a:t>
            </a:r>
          </a:p>
          <a:p>
            <a:endParaRPr lang="es-ES" sz="2800" dirty="0"/>
          </a:p>
          <a:p>
            <a:r>
              <a:rPr lang="es-ES" sz="2000" dirty="0"/>
              <a:t>•	1 director de escuela</a:t>
            </a:r>
          </a:p>
          <a:p>
            <a:r>
              <a:rPr lang="es-ES" sz="2000" dirty="0"/>
              <a:t>•	1 oficinista mecanógrafo I o personal de apoyo administrativo</a:t>
            </a:r>
          </a:p>
          <a:p>
            <a:r>
              <a:rPr lang="es-ES" sz="2000" dirty="0"/>
              <a:t>•	1 empleado del comedor escolar</a:t>
            </a:r>
          </a:p>
          <a:p>
            <a:r>
              <a:rPr lang="es-ES" sz="2000" dirty="0"/>
              <a:t>•	1 maestro bibliotecario</a:t>
            </a:r>
          </a:p>
          <a:p>
            <a:r>
              <a:rPr lang="es-ES" sz="2000" dirty="0"/>
              <a:t>•	1 trabajador social o consejero profesional</a:t>
            </a:r>
          </a:p>
          <a:p>
            <a:r>
              <a:rPr lang="es-ES" sz="2000" dirty="0"/>
              <a:t>•	1 maestro de Educación Especial       Trabajarán el primer periodo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          1 maestro de Inglés                               con los maestros de salón hogar</a:t>
            </a:r>
          </a:p>
          <a:p>
            <a:r>
              <a:rPr lang="es-ES" sz="2000" dirty="0"/>
              <a:t>•	1 maestro de Matemáticas</a:t>
            </a:r>
          </a:p>
          <a:p>
            <a:r>
              <a:rPr lang="es-ES" sz="2000" dirty="0"/>
              <a:t>•	1 maestro de Ciencias</a:t>
            </a:r>
          </a:p>
          <a:p>
            <a:r>
              <a:rPr lang="es-ES" sz="2000" dirty="0"/>
              <a:t>•	1 maestro de Español</a:t>
            </a:r>
          </a:p>
          <a:p>
            <a:r>
              <a:rPr lang="es-ES" sz="2000" dirty="0"/>
              <a:t>•	1 maestro de Estudios Sociales</a:t>
            </a:r>
          </a:p>
          <a:p>
            <a:r>
              <a:rPr lang="es-ES" sz="2000" dirty="0"/>
              <a:t>•	1 maestros de Bellas Artes o Educación Física</a:t>
            </a:r>
          </a:p>
          <a:p>
            <a:r>
              <a:rPr lang="es-ES" sz="2000" dirty="0"/>
              <a:t>•	1 maestro de Salud Escolar</a:t>
            </a:r>
          </a:p>
          <a:p>
            <a:r>
              <a:rPr lang="es-ES" sz="2000" dirty="0"/>
              <a:t>•	1 maestro ocupacional de cursos no conducentes a certificados</a:t>
            </a:r>
            <a:endParaRPr lang="es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B10D7-42F1-454D-856A-9F26A097C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51" y="3024975"/>
            <a:ext cx="188992" cy="5730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1F9FB0-934D-41D7-B2C5-C7400EEFF2E2}"/>
              </a:ext>
            </a:extLst>
          </p:cNvPr>
          <p:cNvSpPr/>
          <p:nvPr/>
        </p:nvSpPr>
        <p:spPr>
          <a:xfrm>
            <a:off x="2675102" y="58635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/>
              <a:t>Total: 14 recursos: 9 maestros, 2 personal de apoyo, 1 director, 1 apoyo administrativo y 1 de comedor escolar</a:t>
            </a:r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392898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5E6C8CE1F0B4EBB70CECB1A401FFF" ma:contentTypeVersion="13" ma:contentTypeDescription="Create a new document." ma:contentTypeScope="" ma:versionID="ce6c5f6f2ae6095e114ef5a90488431e">
  <xsd:schema xmlns:xsd="http://www.w3.org/2001/XMLSchema" xmlns:xs="http://www.w3.org/2001/XMLSchema" xmlns:p="http://schemas.microsoft.com/office/2006/metadata/properties" xmlns:ns3="d318911f-f224-4513-8abd-ff4c75e765a7" xmlns:ns4="7956c83c-e67f-4eef-b262-4bec195d59df" targetNamespace="http://schemas.microsoft.com/office/2006/metadata/properties" ma:root="true" ma:fieldsID="1cf4e3e67cb887cf66f511a28e26f7ca" ns3:_="" ns4:_="">
    <xsd:import namespace="d318911f-f224-4513-8abd-ff4c75e765a7"/>
    <xsd:import namespace="7956c83c-e67f-4eef-b262-4bec195d59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8911f-f224-4513-8abd-ff4c75e765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6c83c-e67f-4eef-b262-4bec195d59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232C6F-88DF-4ADE-A8A4-A02789507B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7BC4E3-F1FC-4F4E-8653-5A051C31E109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d318911f-f224-4513-8abd-ff4c75e765a7"/>
    <ds:schemaRef ds:uri="http://schemas.openxmlformats.org/package/2006/metadata/core-properties"/>
    <ds:schemaRef ds:uri="7956c83c-e67f-4eef-b262-4bec195d59d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ADA052-20FC-4EA5-AB1F-8C8712F67B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8911f-f224-4513-8abd-ff4c75e765a7"/>
    <ds:schemaRef ds:uri="7956c83c-e67f-4eef-b262-4bec195d59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1332</Words>
  <Application>Microsoft Office PowerPoint</Application>
  <PresentationFormat>Widescreen</PresentationFormat>
  <Paragraphs>404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PowerPoint Presentation</vt:lpstr>
      <vt:lpstr>Objetivos</vt:lpstr>
      <vt:lpstr>Propósito</vt:lpstr>
      <vt:lpstr>Propósito de RAE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a contratar por ORE</vt:lpstr>
      <vt:lpstr>Personal a contratar por 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 Suarez</dc:creator>
  <cp:lastModifiedBy>Jimmy Caban Rodriguez</cp:lastModifiedBy>
  <cp:revision>5</cp:revision>
  <cp:lastPrinted>2021-09-14T14:27:46Z</cp:lastPrinted>
  <dcterms:created xsi:type="dcterms:W3CDTF">2021-02-11T15:53:49Z</dcterms:created>
  <dcterms:modified xsi:type="dcterms:W3CDTF">2021-10-04T12:55:58Z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0x010100CB45E6C8CE1F0B4EBB70CECB1A401FFF</vt:lpwstr>
  </property>
</Properties>
</file>