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36D1C-5440-524B-99CD-8695BC01BCFD}" type="datetimeFigureOut">
              <a:rPr lang="en-PR" smtClean="0"/>
              <a:t>8/17/20</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420948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388966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216859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580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86043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136D1C-5440-524B-99CD-8695BC01BCFD}" type="datetimeFigureOut">
              <a:rPr lang="en-PR" smtClean="0"/>
              <a:t>8/17/20</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56648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136D1C-5440-524B-99CD-8695BC01BCFD}" type="datetimeFigureOut">
              <a:rPr lang="en-PR" smtClean="0"/>
              <a:t>8/17/20</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414082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6D1C-5440-524B-99CD-8695BC01BCFD}" type="datetimeFigureOut">
              <a:rPr lang="en-PR" smtClean="0"/>
              <a:t>8/17/20</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204239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6D1C-5440-524B-99CD-8695BC01BCFD}" type="datetimeFigureOut">
              <a:rPr lang="en-PR" smtClean="0"/>
              <a:t>8/17/20</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28902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6D1C-5440-524B-99CD-8695BC01BCFD}" type="datetimeFigureOut">
              <a:rPr lang="en-PR" smtClean="0"/>
              <a:t>8/17/20</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207380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36D1C-5440-524B-99CD-8695BC01BCFD}" type="datetimeFigureOut">
              <a:rPr lang="en-PR" smtClean="0"/>
              <a:t>8/17/20</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3866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50055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36D1C-5440-524B-99CD-8695BC01BCFD}" type="datetimeFigureOut">
              <a:rPr lang="en-PR" smtClean="0"/>
              <a:t>8/17/20</a:t>
            </a:fld>
            <a:endParaRPr lang="en-PR"/>
          </a:p>
        </p:txBody>
      </p:sp>
      <p:sp>
        <p:nvSpPr>
          <p:cNvPr id="8" name="Footer Placeholder 7"/>
          <p:cNvSpPr>
            <a:spLocks noGrp="1"/>
          </p:cNvSpPr>
          <p:nvPr>
            <p:ph type="ftr" sz="quarter" idx="11"/>
          </p:nvPr>
        </p:nvSpPr>
        <p:spPr/>
        <p:txBody>
          <a:bodyPr/>
          <a:lstStyle/>
          <a:p>
            <a:endParaRPr lang="en-PR"/>
          </a:p>
        </p:txBody>
      </p:sp>
      <p:sp>
        <p:nvSpPr>
          <p:cNvPr id="9" name="Slide Number Placeholder 8"/>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24473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36D1C-5440-524B-99CD-8695BC01BCFD}" type="datetimeFigureOut">
              <a:rPr lang="en-PR" smtClean="0"/>
              <a:t>8/17/20</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08495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E136D1C-5440-524B-99CD-8695BC01BCFD}" type="datetimeFigureOut">
              <a:rPr lang="en-PR" smtClean="0"/>
              <a:t>8/17/20</a:t>
            </a:fld>
            <a:endParaRPr lang="en-PR"/>
          </a:p>
        </p:txBody>
      </p:sp>
      <p:sp>
        <p:nvSpPr>
          <p:cNvPr id="3" name="Footer Placeholder 2"/>
          <p:cNvSpPr>
            <a:spLocks noGrp="1"/>
          </p:cNvSpPr>
          <p:nvPr>
            <p:ph type="ftr" sz="quarter" idx="11"/>
          </p:nvPr>
        </p:nvSpPr>
        <p:spPr/>
        <p:txBody>
          <a:bodyPr/>
          <a:lstStyle/>
          <a:p>
            <a:endParaRPr lang="en-PR"/>
          </a:p>
        </p:txBody>
      </p:sp>
      <p:sp>
        <p:nvSpPr>
          <p:cNvPr id="4" name="Slide Number Placeholder 3"/>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115568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336459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36D1C-5440-524B-99CD-8695BC01BCFD}" type="datetimeFigureOut">
              <a:rPr lang="en-PR" smtClean="0"/>
              <a:t>8/17/20</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582C48D5-C42B-6C44-9499-3A73A52FF15E}" type="slidenum">
              <a:rPr lang="en-PR" smtClean="0"/>
              <a:t>‹#›</a:t>
            </a:fld>
            <a:endParaRPr lang="en-PR"/>
          </a:p>
        </p:txBody>
      </p:sp>
    </p:spTree>
    <p:extLst>
      <p:ext uri="{BB962C8B-B14F-4D97-AF65-F5344CB8AC3E}">
        <p14:creationId xmlns:p14="http://schemas.microsoft.com/office/powerpoint/2010/main" val="22001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E136D1C-5440-524B-99CD-8695BC01BCFD}" type="datetimeFigureOut">
              <a:rPr lang="en-PR" smtClean="0"/>
              <a:t>8/17/20</a:t>
            </a:fld>
            <a:endParaRPr lang="en-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82C48D5-C42B-6C44-9499-3A73A52FF15E}" type="slidenum">
              <a:rPr lang="en-PR" smtClean="0"/>
              <a:t>‹#›</a:t>
            </a:fld>
            <a:endParaRPr lang="en-PR"/>
          </a:p>
        </p:txBody>
      </p:sp>
    </p:spTree>
    <p:extLst>
      <p:ext uri="{BB962C8B-B14F-4D97-AF65-F5344CB8AC3E}">
        <p14:creationId xmlns:p14="http://schemas.microsoft.com/office/powerpoint/2010/main" val="538125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arte-digital.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Conoce-la-historia-del-arte-en-sus-distintas-etapas.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Conoce-la-historia-del-arte-en-sus-distintas-etapas-1.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Conoce-la-historia-del-dibujo-en-sus-distintas-etapas-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Conoce-la-historia-del-dibujo-en-sus-distintas-etapas-3.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El-Renacimiento.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mott.pe/noticias/wp-content/uploads/2017/08/el-dibujo-t&#233;cnico.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ar/folders/sf/ddk7jw2159x6y811t2v8jwrh0000gn/T/com.microsoft.Word/WebArchiveCopyPasteTempFiles/arte-digital.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20D5-3DD8-664A-8AB5-C8475C184D79}"/>
              </a:ext>
            </a:extLst>
          </p:cNvPr>
          <p:cNvSpPr>
            <a:spLocks noGrp="1"/>
          </p:cNvSpPr>
          <p:nvPr>
            <p:ph type="ctrTitle"/>
          </p:nvPr>
        </p:nvSpPr>
        <p:spPr/>
        <p:txBody>
          <a:bodyPr>
            <a:normAutofit/>
          </a:bodyPr>
          <a:lstStyle/>
          <a:p>
            <a:r>
              <a:rPr lang="en-PR" b="1" dirty="0"/>
              <a:t>Conoce la historia del dibujo en sus distintas etapa</a:t>
            </a:r>
            <a:endParaRPr lang="en-PR" dirty="0"/>
          </a:p>
        </p:txBody>
      </p:sp>
      <p:sp>
        <p:nvSpPr>
          <p:cNvPr id="3" name="Subtitle 2">
            <a:extLst>
              <a:ext uri="{FF2B5EF4-FFF2-40B4-BE49-F238E27FC236}">
                <a16:creationId xmlns:a16="http://schemas.microsoft.com/office/drawing/2014/main" id="{1873A6BE-D3B7-3945-8BA0-FB0EC6F2CC06}"/>
              </a:ext>
            </a:extLst>
          </p:cNvPr>
          <p:cNvSpPr>
            <a:spLocks noGrp="1"/>
          </p:cNvSpPr>
          <p:nvPr>
            <p:ph type="subTitle" idx="1"/>
          </p:nvPr>
        </p:nvSpPr>
        <p:spPr/>
        <p:txBody>
          <a:bodyPr/>
          <a:lstStyle/>
          <a:p>
            <a:r>
              <a:rPr lang="en-PR" dirty="0"/>
              <a:t>Por: Natalia Blumer</a:t>
            </a:r>
          </a:p>
          <a:p>
            <a:endParaRPr lang="en-PR" dirty="0"/>
          </a:p>
        </p:txBody>
      </p:sp>
    </p:spTree>
    <p:extLst>
      <p:ext uri="{BB962C8B-B14F-4D97-AF65-F5344CB8AC3E}">
        <p14:creationId xmlns:p14="http://schemas.microsoft.com/office/powerpoint/2010/main" val="185815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49BCB-12DF-FC40-A290-56E8D86A98DF}"/>
              </a:ext>
            </a:extLst>
          </p:cNvPr>
          <p:cNvSpPr>
            <a:spLocks noGrp="1"/>
          </p:cNvSpPr>
          <p:nvPr>
            <p:ph sz="quarter" idx="13"/>
          </p:nvPr>
        </p:nvSpPr>
        <p:spPr>
          <a:xfrm>
            <a:off x="913774" y="1271752"/>
            <a:ext cx="10363826" cy="4519447"/>
          </a:xfrm>
        </p:spPr>
        <p:txBody>
          <a:bodyPr>
            <a:normAutofit/>
          </a:bodyPr>
          <a:lstStyle/>
          <a:p>
            <a:r>
              <a:rPr lang="en-PR" dirty="0"/>
              <a:t>El dibujo ha ido tomando nuevas técnicas, y se puede plasmar en medios tradicionales como lienzos o en papel, y también en dispositivos digitales.</a:t>
            </a:r>
          </a:p>
          <a:p>
            <a:r>
              <a:rPr lang="en-PR" dirty="0"/>
              <a:t>Desde entonces, el arte ha ido cambiando de acuerdo a las épocas, y al estilo que cada artista de uno de esas etapas agregaba o cambiaban para crear estilos de dibujo como el impresionismo, el realismo, el romanticismo, entre otros.</a:t>
            </a:r>
          </a:p>
          <a:p>
            <a:r>
              <a:rPr lang="en-PR" dirty="0"/>
              <a:t>Ahora, el dibujo sigue siendo una manera de expresar lo que sentimos, lo que deseamos. Por ejemplo, algunos artistas han plasmado en sus lienzos lo que ellos viven. Una de ellas es Frida Kahlo, quien plasmaba sus dolores físicos y emociones en sus pinturas. Así como ella, hay varios ilustradores que plasman su vida, sus emociones, y su manera de ver el mundo.</a:t>
            </a:r>
          </a:p>
          <a:p>
            <a:endParaRPr lang="en-PR" dirty="0"/>
          </a:p>
        </p:txBody>
      </p:sp>
    </p:spTree>
    <p:extLst>
      <p:ext uri="{BB962C8B-B14F-4D97-AF65-F5344CB8AC3E}">
        <p14:creationId xmlns:p14="http://schemas.microsoft.com/office/powerpoint/2010/main" val="123708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2704-7705-434C-BF9C-6BD0B71EDA14}"/>
              </a:ext>
            </a:extLst>
          </p:cNvPr>
          <p:cNvSpPr>
            <a:spLocks noGrp="1"/>
          </p:cNvSpPr>
          <p:nvPr>
            <p:ph type="title"/>
          </p:nvPr>
        </p:nvSpPr>
        <p:spPr>
          <a:xfrm>
            <a:off x="827064" y="4090766"/>
            <a:ext cx="10364451" cy="1596177"/>
          </a:xfrm>
        </p:spPr>
        <p:txBody>
          <a:bodyPr>
            <a:normAutofit fontScale="90000"/>
          </a:bodyPr>
          <a:lstStyle/>
          <a:p>
            <a:r>
              <a:rPr lang="en-PR" dirty="0"/>
              <a:t>Desde los inicios de la humanidad, el ser humano  ha tenido la </a:t>
            </a:r>
            <a:r>
              <a:rPr lang="en-PR" b="1" dirty="0"/>
              <a:t>necesidad de plasmar todo lo que le rodeaba, su naturaleza, su manera de vivir, entre otros.</a:t>
            </a:r>
            <a:r>
              <a:rPr lang="en-PR" dirty="0"/>
              <a:t> Ellos encontraron en el dibujo como un medio más entretenido para dejar registros de sus actividades, que hasta la fecha, nos ha dado conocimiento de cómo eran estas personas.</a:t>
            </a:r>
          </a:p>
        </p:txBody>
      </p:sp>
      <p:sp>
        <p:nvSpPr>
          <p:cNvPr id="6" name="Rectangle 5">
            <a:extLst>
              <a:ext uri="{FF2B5EF4-FFF2-40B4-BE49-F238E27FC236}">
                <a16:creationId xmlns:a16="http://schemas.microsoft.com/office/drawing/2014/main" id="{34CC267A-8E11-7E49-B949-723507B7367C}"/>
              </a:ext>
            </a:extLst>
          </p:cNvPr>
          <p:cNvSpPr>
            <a:spLocks noChangeArrowheads="1"/>
          </p:cNvSpPr>
          <p:nvPr/>
        </p:nvSpPr>
        <p:spPr bwMode="auto">
          <a:xfrm>
            <a:off x="3037490" y="809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R"/>
          </a:p>
        </p:txBody>
      </p:sp>
      <p:pic>
        <p:nvPicPr>
          <p:cNvPr id="1028" name="Picture 8">
            <a:extLst>
              <a:ext uri="{FF2B5EF4-FFF2-40B4-BE49-F238E27FC236}">
                <a16:creationId xmlns:a16="http://schemas.microsoft.com/office/drawing/2014/main" id="{7AD4391F-2B6C-D244-9753-58460614C3F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98107" y="307674"/>
            <a:ext cx="5187565" cy="270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9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AA91-5567-7E40-92E3-BB1B93BC8DCC}"/>
              </a:ext>
            </a:extLst>
          </p:cNvPr>
          <p:cNvSpPr>
            <a:spLocks noGrp="1"/>
          </p:cNvSpPr>
          <p:nvPr>
            <p:ph type="title"/>
          </p:nvPr>
        </p:nvSpPr>
        <p:spPr/>
        <p:txBody>
          <a:bodyPr/>
          <a:lstStyle/>
          <a:p>
            <a:endParaRPr lang="en-PR"/>
          </a:p>
        </p:txBody>
      </p:sp>
      <p:sp>
        <p:nvSpPr>
          <p:cNvPr id="3" name="Content Placeholder 2">
            <a:extLst>
              <a:ext uri="{FF2B5EF4-FFF2-40B4-BE49-F238E27FC236}">
                <a16:creationId xmlns:a16="http://schemas.microsoft.com/office/drawing/2014/main" id="{6CE80587-2AD2-CC4B-B0A0-2C875236EEA5}"/>
              </a:ext>
            </a:extLst>
          </p:cNvPr>
          <p:cNvSpPr>
            <a:spLocks noGrp="1"/>
          </p:cNvSpPr>
          <p:nvPr>
            <p:ph sz="quarter" idx="13"/>
          </p:nvPr>
        </p:nvSpPr>
        <p:spPr>
          <a:xfrm>
            <a:off x="914400" y="3624985"/>
            <a:ext cx="10363826" cy="3424107"/>
          </a:xfrm>
        </p:spPr>
        <p:txBody>
          <a:bodyPr/>
          <a:lstStyle/>
          <a:p>
            <a:r>
              <a:rPr lang="en-PR" dirty="0"/>
              <a:t>Los primeros dibujos se remonta en el Paleolítico Superior, aproximadamente hace 35,000 años, cuando el </a:t>
            </a:r>
            <a:r>
              <a:rPr lang="en-PR" i="1" dirty="0"/>
              <a:t>Homo Sapiens</a:t>
            </a:r>
            <a:r>
              <a:rPr lang="en-PR" dirty="0"/>
              <a:t> </a:t>
            </a:r>
            <a:r>
              <a:rPr lang="en-PR" b="1" dirty="0"/>
              <a:t>plasmaba sobre las piedras o paredes rocosas de las cuevas</a:t>
            </a:r>
            <a:r>
              <a:rPr lang="en-PR" dirty="0"/>
              <a:t> o sobre la piel de animales que cazaban. En el mundo han encontrado estas</a:t>
            </a:r>
            <a:r>
              <a:rPr lang="en-PR" b="1" dirty="0"/>
              <a:t> pinturas rupestres,</a:t>
            </a:r>
            <a:r>
              <a:rPr lang="en-PR" dirty="0"/>
              <a:t> que hoy símbolo del arte desde los inicios de la humanidad. </a:t>
            </a:r>
          </a:p>
          <a:p>
            <a:r>
              <a:rPr lang="en-PR" dirty="0"/>
              <a:t>Por ello, te explicaremos cómo se ha ido manifestando el arte a través de cada época, y cómo se ve reflejada hoy en día.</a:t>
            </a:r>
          </a:p>
          <a:p>
            <a:endParaRPr lang="en-PR" dirty="0"/>
          </a:p>
        </p:txBody>
      </p:sp>
      <p:sp>
        <p:nvSpPr>
          <p:cNvPr id="4" name="Rectangle 2">
            <a:extLst>
              <a:ext uri="{FF2B5EF4-FFF2-40B4-BE49-F238E27FC236}">
                <a16:creationId xmlns:a16="http://schemas.microsoft.com/office/drawing/2014/main" id="{FAB10784-DA98-F74B-AA62-54365AD38798}"/>
              </a:ext>
            </a:extLst>
          </p:cNvPr>
          <p:cNvSpPr>
            <a:spLocks noChangeArrowheads="1"/>
          </p:cNvSpPr>
          <p:nvPr/>
        </p:nvSpPr>
        <p:spPr bwMode="auto">
          <a:xfrm>
            <a:off x="3124200" y="6185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R"/>
          </a:p>
        </p:txBody>
      </p:sp>
      <p:pic>
        <p:nvPicPr>
          <p:cNvPr id="2049" name="Picture 7">
            <a:extLst>
              <a:ext uri="{FF2B5EF4-FFF2-40B4-BE49-F238E27FC236}">
                <a16:creationId xmlns:a16="http://schemas.microsoft.com/office/drawing/2014/main" id="{7D3DF1F5-3B44-DA45-918D-4F8E55B94CF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4200" y="284885"/>
            <a:ext cx="5943600" cy="33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6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025A-7CC0-2448-9743-E34F0C9C7F35}"/>
              </a:ext>
            </a:extLst>
          </p:cNvPr>
          <p:cNvSpPr>
            <a:spLocks noGrp="1"/>
          </p:cNvSpPr>
          <p:nvPr>
            <p:ph type="title"/>
          </p:nvPr>
        </p:nvSpPr>
        <p:spPr/>
        <p:txBody>
          <a:bodyPr/>
          <a:lstStyle/>
          <a:p>
            <a:endParaRPr lang="en-PR"/>
          </a:p>
        </p:txBody>
      </p:sp>
      <p:sp>
        <p:nvSpPr>
          <p:cNvPr id="3" name="Content Placeholder 2">
            <a:extLst>
              <a:ext uri="{FF2B5EF4-FFF2-40B4-BE49-F238E27FC236}">
                <a16:creationId xmlns:a16="http://schemas.microsoft.com/office/drawing/2014/main" id="{3A5D9428-3BD6-8049-88FE-7EC0FE975146}"/>
              </a:ext>
            </a:extLst>
          </p:cNvPr>
          <p:cNvSpPr>
            <a:spLocks noGrp="1"/>
          </p:cNvSpPr>
          <p:nvPr>
            <p:ph sz="quarter" idx="13"/>
          </p:nvPr>
        </p:nvSpPr>
        <p:spPr>
          <a:xfrm>
            <a:off x="913774" y="3579610"/>
            <a:ext cx="10363826" cy="2211589"/>
          </a:xfrm>
        </p:spPr>
        <p:txBody>
          <a:bodyPr>
            <a:normAutofit lnSpcReduction="10000"/>
          </a:bodyPr>
          <a:lstStyle/>
          <a:p>
            <a:r>
              <a:rPr lang="en-PR" dirty="0"/>
              <a:t>La cultura egipcia también supo reconocer el dibujo como una expresión de arte. Habían pasado miles de años para que el dibujo revolucione en esta parte del mundo. Pasaron una </a:t>
            </a:r>
            <a:r>
              <a:rPr lang="en-PR" b="1" dirty="0"/>
              <a:t>composición de un elemento, a dibujos más complejos</a:t>
            </a:r>
            <a:r>
              <a:rPr lang="en-PR" dirty="0"/>
              <a:t>, que tenían muchos detalles y donde el color resaltaba cada representación teológica de templos y santuarios. Además, detallaban la figura de los dioses como una manera de agradecer el esplendor del imperio egipcio. </a:t>
            </a:r>
          </a:p>
        </p:txBody>
      </p:sp>
      <p:sp>
        <p:nvSpPr>
          <p:cNvPr id="4" name="Rectangle 2">
            <a:extLst>
              <a:ext uri="{FF2B5EF4-FFF2-40B4-BE49-F238E27FC236}">
                <a16:creationId xmlns:a16="http://schemas.microsoft.com/office/drawing/2014/main" id="{C36CB594-918A-FB49-9485-92BA9A2481F7}"/>
              </a:ext>
            </a:extLst>
          </p:cNvPr>
          <p:cNvSpPr>
            <a:spLocks noChangeArrowheads="1"/>
          </p:cNvSpPr>
          <p:nvPr/>
        </p:nvSpPr>
        <p:spPr bwMode="auto">
          <a:xfrm>
            <a:off x="3840892" y="417294"/>
            <a:ext cx="9251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R"/>
          </a:p>
        </p:txBody>
      </p:sp>
      <p:pic>
        <p:nvPicPr>
          <p:cNvPr id="3073" name="Picture 6">
            <a:extLst>
              <a:ext uri="{FF2B5EF4-FFF2-40B4-BE49-F238E27FC236}">
                <a16:creationId xmlns:a16="http://schemas.microsoft.com/office/drawing/2014/main" id="{4CC4EAFA-4D97-DF41-8C9B-99B579316BC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40892" y="417295"/>
            <a:ext cx="4510216" cy="300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8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89A49-B894-3E4B-8391-8A926195921B}"/>
              </a:ext>
            </a:extLst>
          </p:cNvPr>
          <p:cNvSpPr>
            <a:spLocks noGrp="1"/>
          </p:cNvSpPr>
          <p:nvPr>
            <p:ph sz="quarter" idx="13"/>
          </p:nvPr>
        </p:nvSpPr>
        <p:spPr>
          <a:xfrm>
            <a:off x="963201" y="618517"/>
            <a:ext cx="6030723" cy="6041772"/>
          </a:xfrm>
        </p:spPr>
        <p:txBody>
          <a:bodyPr>
            <a:normAutofit fontScale="92500" lnSpcReduction="20000"/>
          </a:bodyPr>
          <a:lstStyle/>
          <a:p>
            <a:pPr marL="0" indent="0">
              <a:buNone/>
            </a:pPr>
            <a:r>
              <a:rPr lang="en-PR" dirty="0"/>
              <a:t>La cultura griega</a:t>
            </a:r>
          </a:p>
          <a:p>
            <a:r>
              <a:rPr lang="en-PR" dirty="0"/>
              <a:t>Los griegos fueron los máximos representantes del dibujo, pues se preocupaban por tener la máxima expresión perfecta del ser humano, que la despoje de toda connotación sobrenatural, para centrarse y obtener armonía en sus lienzos.</a:t>
            </a:r>
          </a:p>
          <a:p>
            <a:r>
              <a:rPr lang="en-PR" dirty="0"/>
              <a:t>Edad Media (S.VIII- S.XV)</a:t>
            </a:r>
          </a:p>
          <a:p>
            <a:r>
              <a:rPr lang="en-PR" dirty="0"/>
              <a:t>Durante esta etapa, se predominaban las representaciones vivaces, donde los dibujos son </a:t>
            </a:r>
            <a:r>
              <a:rPr lang="en-PR" b="1" dirty="0"/>
              <a:t>trazos que resaltan el detalle</a:t>
            </a:r>
            <a:r>
              <a:rPr lang="en-PR" dirty="0"/>
              <a:t>. Con la invasión árabe se introdujo una revolución en el dibujo y la pintura, pues se crea </a:t>
            </a:r>
            <a:r>
              <a:rPr lang="en-PR" b="1" dirty="0"/>
              <a:t>el papel</a:t>
            </a:r>
            <a:r>
              <a:rPr lang="en-PR" dirty="0"/>
              <a:t>. Con la invención china, se facilita que la ilustración deje de ser una actividad exclusiva para los monjes, y ahora es más accesible para todos. Desde ese momento, ya se manifiesta el</a:t>
            </a:r>
            <a:r>
              <a:rPr lang="en-PR" b="1" dirty="0"/>
              <a:t> dibujo a color.</a:t>
            </a:r>
            <a:endParaRPr lang="en-PR" dirty="0"/>
          </a:p>
          <a:p>
            <a:endParaRPr lang="en-PR" dirty="0"/>
          </a:p>
          <a:p>
            <a:endParaRPr lang="en-PR" dirty="0"/>
          </a:p>
        </p:txBody>
      </p:sp>
      <p:sp>
        <p:nvSpPr>
          <p:cNvPr id="4" name="Rectangle 2">
            <a:extLst>
              <a:ext uri="{FF2B5EF4-FFF2-40B4-BE49-F238E27FC236}">
                <a16:creationId xmlns:a16="http://schemas.microsoft.com/office/drawing/2014/main" id="{0EBC9685-450F-224B-B09A-214EADC9ED59}"/>
              </a:ext>
            </a:extLst>
          </p:cNvPr>
          <p:cNvSpPr>
            <a:spLocks noChangeArrowheads="1"/>
          </p:cNvSpPr>
          <p:nvPr/>
        </p:nvSpPr>
        <p:spPr bwMode="auto">
          <a:xfrm>
            <a:off x="4188941" y="-1729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R"/>
          </a:p>
        </p:txBody>
      </p:sp>
      <p:pic>
        <p:nvPicPr>
          <p:cNvPr id="4097" name="Picture 5">
            <a:extLst>
              <a:ext uri="{FF2B5EF4-FFF2-40B4-BE49-F238E27FC236}">
                <a16:creationId xmlns:a16="http://schemas.microsoft.com/office/drawing/2014/main" id="{957E64D6-2CD2-BD49-83A2-74DA5DA92B2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17555" y="618517"/>
            <a:ext cx="4604824" cy="34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205A-9ECA-2A45-8C8E-48516A64CD27}"/>
              </a:ext>
            </a:extLst>
          </p:cNvPr>
          <p:cNvSpPr>
            <a:spLocks noGrp="1"/>
          </p:cNvSpPr>
          <p:nvPr>
            <p:ph sz="quarter" idx="13"/>
          </p:nvPr>
        </p:nvSpPr>
        <p:spPr>
          <a:xfrm>
            <a:off x="913774" y="3645243"/>
            <a:ext cx="10364451" cy="2702152"/>
          </a:xfrm>
        </p:spPr>
        <p:txBody>
          <a:bodyPr>
            <a:normAutofit/>
          </a:bodyPr>
          <a:lstStyle/>
          <a:p>
            <a:pPr marL="0" indent="0">
              <a:buNone/>
            </a:pPr>
            <a:r>
              <a:rPr lang="en-PR" dirty="0"/>
              <a:t>El Renacimiento</a:t>
            </a:r>
          </a:p>
          <a:p>
            <a:r>
              <a:rPr lang="en-PR" dirty="0"/>
              <a:t>En esta etapa de la humanidad, lo que cobre más importancia es </a:t>
            </a:r>
            <a:r>
              <a:rPr lang="en-PR" b="1" dirty="0"/>
              <a:t>reconocer la belleza y saberla expresar</a:t>
            </a:r>
            <a:r>
              <a:rPr lang="en-PR" dirty="0"/>
              <a:t>. En la cultura greco-romana, se vuelve a imponer lo natural y lo escueto. Además, se reflejan bustos de miles de retratos. El desnudo femenino empieza a ser piezas artísticas de muchas creaciones. Por ello, el dibujo asciende a tener más protagonismo gracias a las nuevas técnicas de colores.</a:t>
            </a:r>
          </a:p>
          <a:p>
            <a:endParaRPr lang="en-PR" dirty="0"/>
          </a:p>
        </p:txBody>
      </p:sp>
      <p:sp>
        <p:nvSpPr>
          <p:cNvPr id="4" name="Rectangle 2">
            <a:extLst>
              <a:ext uri="{FF2B5EF4-FFF2-40B4-BE49-F238E27FC236}">
                <a16:creationId xmlns:a16="http://schemas.microsoft.com/office/drawing/2014/main" id="{35D0FCC6-EA61-AA45-8018-6BC1359ED7D9}"/>
              </a:ext>
            </a:extLst>
          </p:cNvPr>
          <p:cNvSpPr>
            <a:spLocks noChangeArrowheads="1"/>
          </p:cNvSpPr>
          <p:nvPr/>
        </p:nvSpPr>
        <p:spPr bwMode="auto">
          <a:xfrm>
            <a:off x="7432935" y="618516"/>
            <a:ext cx="6633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R"/>
          </a:p>
        </p:txBody>
      </p:sp>
      <p:pic>
        <p:nvPicPr>
          <p:cNvPr id="5121" name="Picture 4">
            <a:extLst>
              <a:ext uri="{FF2B5EF4-FFF2-40B4-BE49-F238E27FC236}">
                <a16:creationId xmlns:a16="http://schemas.microsoft.com/office/drawing/2014/main" id="{84E6BA7A-B386-3A4A-AF6A-A690CC646D8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7909" y="618517"/>
            <a:ext cx="4690423" cy="302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88962-90B1-594E-A1E8-E03F685CFBFE}"/>
              </a:ext>
            </a:extLst>
          </p:cNvPr>
          <p:cNvSpPr>
            <a:spLocks noGrp="1"/>
          </p:cNvSpPr>
          <p:nvPr>
            <p:ph sz="quarter" idx="13"/>
          </p:nvPr>
        </p:nvSpPr>
        <p:spPr>
          <a:xfrm>
            <a:off x="1029416" y="1500701"/>
            <a:ext cx="6265502" cy="3424107"/>
          </a:xfrm>
        </p:spPr>
        <p:txBody>
          <a:bodyPr/>
          <a:lstStyle/>
          <a:p>
            <a:r>
              <a:rPr lang="en-PR" dirty="0"/>
              <a:t>A partir del siglo XIX, se difunde nuevos estilos como el </a:t>
            </a:r>
            <a:r>
              <a:rPr lang="en-PR" b="1" dirty="0"/>
              <a:t>romanticismo, el realismo, el impresionismo, el impresionismo, el cubismo, el surrealismo, entre otros.</a:t>
            </a:r>
            <a:r>
              <a:rPr lang="en-PR" dirty="0"/>
              <a:t> Estos estilos del arte, en especial, del dibujo, han aportado algunas técnicas para expresar nuevos enfoques de la sociedad en la que vivían, y cómo están viviendo ahora.</a:t>
            </a:r>
          </a:p>
          <a:p>
            <a:endParaRPr lang="en-PR" dirty="0"/>
          </a:p>
        </p:txBody>
      </p:sp>
      <p:sp>
        <p:nvSpPr>
          <p:cNvPr id="4" name="Rectangle 2">
            <a:extLst>
              <a:ext uri="{FF2B5EF4-FFF2-40B4-BE49-F238E27FC236}">
                <a16:creationId xmlns:a16="http://schemas.microsoft.com/office/drawing/2014/main" id="{2C0C35C8-1FEE-8244-8E9C-E476561993FC}"/>
              </a:ext>
            </a:extLst>
          </p:cNvPr>
          <p:cNvSpPr>
            <a:spLocks noChangeArrowheads="1"/>
          </p:cNvSpPr>
          <p:nvPr/>
        </p:nvSpPr>
        <p:spPr bwMode="auto">
          <a:xfrm flipV="1">
            <a:off x="12110150" y="-765440"/>
            <a:ext cx="5415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R"/>
          </a:p>
        </p:txBody>
      </p:sp>
      <p:pic>
        <p:nvPicPr>
          <p:cNvPr id="6145" name="Picture 3">
            <a:extLst>
              <a:ext uri="{FF2B5EF4-FFF2-40B4-BE49-F238E27FC236}">
                <a16:creationId xmlns:a16="http://schemas.microsoft.com/office/drawing/2014/main" id="{52D30760-0B5C-654E-8B70-1395A2A29D5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10559" y="1500701"/>
            <a:ext cx="3867666" cy="25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6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9298E-99BE-2043-BAF9-252AB2B13E96}"/>
              </a:ext>
            </a:extLst>
          </p:cNvPr>
          <p:cNvSpPr>
            <a:spLocks noGrp="1"/>
          </p:cNvSpPr>
          <p:nvPr>
            <p:ph sz="quarter" idx="13"/>
          </p:nvPr>
        </p:nvSpPr>
        <p:spPr>
          <a:xfrm>
            <a:off x="5425241" y="618517"/>
            <a:ext cx="5852984" cy="6078845"/>
          </a:xfrm>
        </p:spPr>
        <p:txBody>
          <a:bodyPr>
            <a:normAutofit lnSpcReduction="10000"/>
          </a:bodyPr>
          <a:lstStyle/>
          <a:p>
            <a:pPr marL="0" indent="0">
              <a:buNone/>
            </a:pPr>
            <a:r>
              <a:rPr lang="en-PR" dirty="0"/>
              <a:t>La era moderna</a:t>
            </a:r>
          </a:p>
          <a:p>
            <a:r>
              <a:rPr lang="en-PR" dirty="0"/>
              <a:t>Desde los inicios de la humanidad hasta la edad media, el dibujo ha ido evolucionando, pero ya en inicios del Renacimiento, y con las nuevas técnicas de </a:t>
            </a:r>
            <a:r>
              <a:rPr lang="en-PR" b="1" dirty="0"/>
              <a:t>Leonard Da Vinci</a:t>
            </a:r>
            <a:r>
              <a:rPr lang="en-PR" dirty="0"/>
              <a:t>, el dibujo otra perspectiva, y ya es más especializada.</a:t>
            </a:r>
          </a:p>
          <a:p>
            <a:r>
              <a:rPr lang="en-PR" dirty="0"/>
              <a:t>Ahora, existen dos tipos de dibujo, </a:t>
            </a:r>
            <a:r>
              <a:rPr lang="en-PR" b="1" dirty="0"/>
              <a:t>el artístico y el técnico</a:t>
            </a:r>
            <a:r>
              <a:rPr lang="en-PR" dirty="0"/>
              <a:t>. El primero clasificaba </a:t>
            </a:r>
            <a:r>
              <a:rPr lang="en-PR" b="1" dirty="0"/>
              <a:t>los dibujos para expresar ideas estéticas, filósofas y abstractas</a:t>
            </a:r>
            <a:r>
              <a:rPr lang="en-PR" dirty="0"/>
              <a:t>. El segundo es </a:t>
            </a:r>
            <a:r>
              <a:rPr lang="en-PR" b="1" dirty="0"/>
              <a:t>para representar la tipografía, la arquitectura, edificios, entre otros</a:t>
            </a:r>
            <a:r>
              <a:rPr lang="en-PR" dirty="0"/>
              <a:t>.  Además, las técnicas hacían uso de medios tradicionales como la tinta, el grafito, el carbón, el lápiz de color, acuarela, etc.</a:t>
            </a:r>
          </a:p>
          <a:p>
            <a:endParaRPr lang="en-PR" dirty="0"/>
          </a:p>
        </p:txBody>
      </p:sp>
      <p:sp>
        <p:nvSpPr>
          <p:cNvPr id="4" name="Rectangle 2">
            <a:extLst>
              <a:ext uri="{FF2B5EF4-FFF2-40B4-BE49-F238E27FC236}">
                <a16:creationId xmlns:a16="http://schemas.microsoft.com/office/drawing/2014/main" id="{05059CD4-2AE1-4549-A440-669506E3F77E}"/>
              </a:ext>
            </a:extLst>
          </p:cNvPr>
          <p:cNvSpPr>
            <a:spLocks noChangeArrowheads="1"/>
          </p:cNvSpPr>
          <p:nvPr/>
        </p:nvSpPr>
        <p:spPr bwMode="auto">
          <a:xfrm>
            <a:off x="642552" y="1902940"/>
            <a:ext cx="80097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R"/>
          </a:p>
        </p:txBody>
      </p:sp>
      <p:pic>
        <p:nvPicPr>
          <p:cNvPr id="7169" name="Picture 2">
            <a:extLst>
              <a:ext uri="{FF2B5EF4-FFF2-40B4-BE49-F238E27FC236}">
                <a16:creationId xmlns:a16="http://schemas.microsoft.com/office/drawing/2014/main" id="{21319F1F-1A01-4943-BDB0-D04BCC03756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2552" y="1902941"/>
            <a:ext cx="466503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7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1B1F8-5CB8-C842-B87C-1BEC90F7563F}"/>
              </a:ext>
            </a:extLst>
          </p:cNvPr>
          <p:cNvSpPr>
            <a:spLocks noGrp="1"/>
          </p:cNvSpPr>
          <p:nvPr>
            <p:ph sz="quarter" idx="13"/>
          </p:nvPr>
        </p:nvSpPr>
        <p:spPr>
          <a:xfrm>
            <a:off x="889061" y="1446421"/>
            <a:ext cx="6364356" cy="5172682"/>
          </a:xfrm>
        </p:spPr>
        <p:txBody>
          <a:bodyPr>
            <a:normAutofit fontScale="92500" lnSpcReduction="20000"/>
          </a:bodyPr>
          <a:lstStyle/>
          <a:p>
            <a:pPr marL="0" indent="0">
              <a:buNone/>
            </a:pPr>
            <a:r>
              <a:rPr lang="en-PR" dirty="0"/>
              <a:t>El arte digital</a:t>
            </a:r>
          </a:p>
          <a:p>
            <a:r>
              <a:rPr lang="en-PR" dirty="0"/>
              <a:t>Ahora, el dibujo ya no sólo se dibuja en hojas de papel, o lienzos, sino que se convierte en dibujos digitales, es decir, puede ser plasmados en los dispositivos digitales como computadoras. El primer pintor neoimpresionista fue Seurat, quien creó una nueva técnica, que sería a lo que conocemos como </a:t>
            </a:r>
            <a:r>
              <a:rPr lang="en-PR" b="1" dirty="0"/>
              <a:t>píxeles</a:t>
            </a:r>
            <a:r>
              <a:rPr lang="en-PR" dirty="0"/>
              <a:t>. Él hizo que el color sea más definido en la era digital.</a:t>
            </a:r>
          </a:p>
          <a:p>
            <a:r>
              <a:rPr lang="en-PR" dirty="0"/>
              <a:t>En la década de los 90’s, estos dibujos </a:t>
            </a:r>
            <a:r>
              <a:rPr lang="en-PR" b="1" dirty="0"/>
              <a:t>podían editarse en dispositivos o aparatos digitales</a:t>
            </a:r>
            <a:r>
              <a:rPr lang="en-PR" dirty="0"/>
              <a:t>, e incluso se podía imprimir miles de copias. Desde la fecha, ya se puede </a:t>
            </a:r>
            <a:r>
              <a:rPr lang="en-PR" b="1" dirty="0"/>
              <a:t>conocer la ilustración y el dibujo digital</a:t>
            </a:r>
            <a:r>
              <a:rPr lang="en-PR" dirty="0"/>
              <a:t>. Además, conocemos las </a:t>
            </a:r>
            <a:r>
              <a:rPr lang="en-PR" b="1" dirty="0"/>
              <a:t>animaciones 3D</a:t>
            </a:r>
            <a:r>
              <a:rPr lang="en-PR" dirty="0"/>
              <a:t>, que pueden ser editados en diferentes programas de diseño.</a:t>
            </a:r>
          </a:p>
          <a:p>
            <a:endParaRPr lang="en-PR" dirty="0"/>
          </a:p>
        </p:txBody>
      </p:sp>
      <p:pic>
        <p:nvPicPr>
          <p:cNvPr id="4" name="Picture 8">
            <a:extLst>
              <a:ext uri="{FF2B5EF4-FFF2-40B4-BE49-F238E27FC236}">
                <a16:creationId xmlns:a16="http://schemas.microsoft.com/office/drawing/2014/main" id="{65E8AD07-BC98-D944-B57F-E993B64AF03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7799" y="2074690"/>
            <a:ext cx="4120868" cy="214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2428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{F153576F-C663-A347-844A-79F5F093E797}tf10001073</Template>
  <TotalTime>12</TotalTime>
  <Words>918</Words>
  <Application>Microsoft Macintosh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Droplet</vt:lpstr>
      <vt:lpstr>Conoce la historia del dibujo en sus distintas etapa</vt:lpstr>
      <vt:lpstr>Desde los inicios de la humanidad, el ser humano  ha tenido la necesidad de plasmar todo lo que le rodeaba, su naturaleza, su manera de vivir, entre otros. Ellos encontraron en el dibujo como un medio más entretenido para dejar registros de sus actividades, que hasta la fecha, nos ha dado conocimiento de cómo eran estas personas.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Conoce la historia del dibujo en sus distintas etapa</dc:title>
  <dc:creator>Jimmy Caban Rodriguez</dc:creator>
  <cp:lastModifiedBy>Jimmy Caban Rodriguez</cp:lastModifiedBy>
  <cp:revision>3</cp:revision>
  <dcterms:created xsi:type="dcterms:W3CDTF">2020-08-17T19:19:51Z</dcterms:created>
  <dcterms:modified xsi:type="dcterms:W3CDTF">2020-08-17T19:33:45Z</dcterms:modified>
</cp:coreProperties>
</file>